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1" r:id="rId5"/>
    <p:sldMasterId id="2147483698" r:id="rId6"/>
    <p:sldMasterId id="2147483715" r:id="rId7"/>
  </p:sldMasterIdLst>
  <p:notesMasterIdLst>
    <p:notesMasterId r:id="rId24"/>
  </p:notesMasterIdLst>
  <p:handoutMasterIdLst>
    <p:handoutMasterId r:id="rId25"/>
  </p:handoutMasterIdLst>
  <p:sldIdLst>
    <p:sldId id="257" r:id="rId8"/>
    <p:sldId id="440" r:id="rId9"/>
    <p:sldId id="450" r:id="rId10"/>
    <p:sldId id="375" r:id="rId11"/>
    <p:sldId id="454" r:id="rId12"/>
    <p:sldId id="434" r:id="rId13"/>
    <p:sldId id="436" r:id="rId14"/>
    <p:sldId id="437" r:id="rId15"/>
    <p:sldId id="438" r:id="rId16"/>
    <p:sldId id="439" r:id="rId17"/>
    <p:sldId id="444" r:id="rId18"/>
    <p:sldId id="445" r:id="rId19"/>
    <p:sldId id="446" r:id="rId20"/>
    <p:sldId id="447" r:id="rId21"/>
    <p:sldId id="443" r:id="rId22"/>
    <p:sldId id="394" r:id="rId23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 userDrawn="1">
          <p15:clr>
            <a:srgbClr val="A4A3A4"/>
          </p15:clr>
        </p15:guide>
        <p15:guide id="2" orient="horz" pos="3725" userDrawn="1">
          <p15:clr>
            <a:srgbClr val="A4A3A4"/>
          </p15:clr>
        </p15:guide>
        <p15:guide id="3" orient="horz" pos="23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659">
          <p15:clr>
            <a:srgbClr val="A4A3A4"/>
          </p15:clr>
        </p15:guide>
        <p15:guide id="6" orient="horz" pos="2024" userDrawn="1">
          <p15:clr>
            <a:srgbClr val="A4A3A4"/>
          </p15:clr>
        </p15:guide>
        <p15:guide id="7" pos="295" userDrawn="1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pos="2835" userDrawn="1">
          <p15:clr>
            <a:srgbClr val="A4A3A4"/>
          </p15:clr>
        </p15:guide>
        <p15:guide id="10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78C"/>
    <a:srgbClr val="B4B9C3"/>
    <a:srgbClr val="99B0C3"/>
    <a:srgbClr val="FFFFFF"/>
    <a:srgbClr val="7D0000"/>
    <a:srgbClr val="327ED2"/>
    <a:srgbClr val="01FFFF"/>
    <a:srgbClr val="5082BE"/>
    <a:srgbClr val="194B82"/>
    <a:srgbClr val="194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8" autoAdjust="0"/>
    <p:restoredTop sz="81960" autoAdjust="0"/>
  </p:normalViewPr>
  <p:slideViewPr>
    <p:cSldViewPr snapToGrid="0">
      <p:cViewPr varScale="1">
        <p:scale>
          <a:sx n="91" d="100"/>
          <a:sy n="91" d="100"/>
        </p:scale>
        <p:origin x="1488" y="84"/>
      </p:cViewPr>
      <p:guideLst>
        <p:guide orient="horz" pos="663"/>
        <p:guide orient="horz" pos="3725"/>
        <p:guide orient="horz" pos="231"/>
        <p:guide orient="horz" pos="4088"/>
        <p:guide orient="horz" pos="659"/>
        <p:guide orient="horz" pos="2024"/>
        <p:guide pos="295"/>
        <p:guide pos="5488"/>
        <p:guide pos="2835"/>
        <p:guide pos="2925"/>
      </p:guideLst>
    </p:cSldViewPr>
  </p:slideViewPr>
  <p:outlineViewPr>
    <p:cViewPr>
      <p:scale>
        <a:sx n="33" d="100"/>
        <a:sy n="33" d="100"/>
      </p:scale>
      <p:origin x="0" y="-5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62"/>
    </p:cViewPr>
  </p:sorterViewPr>
  <p:notesViewPr>
    <p:cSldViewPr snapToGrid="0">
      <p:cViewPr varScale="1">
        <p:scale>
          <a:sx n="50" d="100"/>
          <a:sy n="50" d="100"/>
        </p:scale>
        <p:origin x="2898" y="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0023-076B-4619-888D-BC0B6F5F5384}" type="datetimeFigureOut">
              <a:rPr lang="de-DE" smtClean="0"/>
              <a:t>17.04.2018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FC3A8-54C4-476E-AB21-50DBDE49B6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813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C5092EAF-70F4-4918-A446-34FF65C61958}" type="datetimeFigureOut">
              <a:rPr lang="de-DE" smtClean="0"/>
              <a:t>17.04.2018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5571" tIns="47786" rIns="95571" bIns="4778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695946C7-329C-4051-8F86-2D76A1BD35C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96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265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13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528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045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500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88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1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9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49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101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63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946C7-329C-4051-8F86-2D76A1BD35C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6457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946C7-329C-4051-8F86-2D76A1BD35CA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822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946C7-329C-4051-8F86-2D76A1BD35CA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265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946C7-329C-4051-8F86-2D76A1BD35CA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91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4104000"/>
            <a:ext cx="8209275" cy="914400"/>
          </a:xfrm>
        </p:spPr>
        <p:txBody>
          <a:bodyPr anchor="b" anchorCtr="0"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999" y="5194800"/>
            <a:ext cx="8209275" cy="7020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9884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 (großes Bild,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3075" y="3140076"/>
            <a:ext cx="8204200" cy="28194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887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000" y="366714"/>
            <a:ext cx="8204400" cy="5592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695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894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55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104000"/>
            <a:ext cx="8209275" cy="10260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496824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4104000"/>
            <a:ext cx="8209275" cy="914400"/>
          </a:xfrm>
        </p:spPr>
        <p:txBody>
          <a:bodyPr anchor="b" anchorCtr="0"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999" y="5194800"/>
            <a:ext cx="8209275" cy="7020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65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6724" y="1368000"/>
            <a:ext cx="8204400" cy="4591475"/>
          </a:xfrm>
          <a:prstGeom prst="rect">
            <a:avLst/>
          </a:prstGeom>
        </p:spPr>
        <p:txBody>
          <a:bodyPr/>
          <a:lstStyle>
            <a:lvl1pPr marL="360000" indent="-360000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68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67999" y="2991600"/>
            <a:ext cx="8209275" cy="106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6723" y="4230000"/>
            <a:ext cx="8210551" cy="1731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319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468000" y="359999"/>
            <a:ext cx="8208000" cy="422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810000" y="666000"/>
            <a:ext cx="7524000" cy="11628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810000" y="2242800"/>
            <a:ext cx="7524000" cy="1873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8585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38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6724" y="1368000"/>
            <a:ext cx="8204400" cy="4591475"/>
          </a:xfrm>
          <a:prstGeom prst="rect">
            <a:avLst/>
          </a:prstGeom>
        </p:spPr>
        <p:txBody>
          <a:bodyPr/>
          <a:lstStyle>
            <a:lvl1pPr marL="360000" indent="-360000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0902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66724" y="1368000"/>
            <a:ext cx="3996000" cy="4591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75124" y="1368000"/>
            <a:ext cx="3996000" cy="4591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496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großes Bild,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3075" y="3140076"/>
            <a:ext cx="8204200" cy="2819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785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534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66724" y="1368000"/>
            <a:ext cx="3996000" cy="4591475"/>
          </a:xfrm>
        </p:spPr>
        <p:txBody>
          <a:bodyPr/>
          <a:lstStyle>
            <a:lvl1pPr>
              <a:spcBef>
                <a:spcPts val="400"/>
              </a:spcBef>
              <a:defRPr sz="1400" baseline="0"/>
            </a:lvl1pPr>
            <a:lvl2pPr>
              <a:spcBef>
                <a:spcPts val="400"/>
              </a:spcBef>
              <a:defRPr sz="1400" baseline="0"/>
            </a:lvl2pPr>
            <a:lvl3pPr>
              <a:spcBef>
                <a:spcPts val="400"/>
              </a:spcBef>
              <a:defRPr sz="1400" baseline="0"/>
            </a:lvl3pPr>
            <a:lvl4pPr>
              <a:spcBef>
                <a:spcPts val="400"/>
              </a:spcBef>
              <a:defRPr sz="1400" baseline="0"/>
            </a:lvl4pPr>
            <a:lvl5pPr>
              <a:spcBef>
                <a:spcPts val="400"/>
              </a:spcBef>
              <a:defRPr sz="1400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75124" y="1368000"/>
            <a:ext cx="3996000" cy="4591475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152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 (großes Bild,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3075" y="3140076"/>
            <a:ext cx="8204200" cy="28194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827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000" y="366714"/>
            <a:ext cx="8204400" cy="5592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6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621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>
              <a:solidFill>
                <a:srgbClr val="122C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8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104000"/>
            <a:ext cx="8209275" cy="10260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00833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 smtClean="0"/>
              <a:t>Click to edit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en-GB" smtClean="0">
                <a:solidFill>
                  <a:srgbClr val="122C82"/>
                </a:solidFill>
              </a:rPr>
              <a:pPr/>
              <a:t>‹Nr.›</a:t>
            </a:fld>
            <a:endParaRPr lang="en-GB" dirty="0">
              <a:solidFill>
                <a:srgbClr val="122C82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en-GB" altLang="de-DE" noProof="0" dirty="0" smtClean="0"/>
              <a:t>Click to edit text</a:t>
            </a:r>
          </a:p>
          <a:p>
            <a:pPr lvl="1"/>
            <a:r>
              <a:rPr lang="en-GB" noProof="0" dirty="0" smtClean="0"/>
              <a:t>Layer 2</a:t>
            </a:r>
            <a:endParaRPr lang="en-GB" altLang="de-DE" noProof="0" dirty="0" smtClean="0"/>
          </a:p>
          <a:p>
            <a:pPr lvl="2"/>
            <a:r>
              <a:rPr lang="en-GB" noProof="0" dirty="0" smtClean="0"/>
              <a:t>Layer 3</a:t>
            </a:r>
          </a:p>
          <a:p>
            <a:pPr lvl="3"/>
            <a:r>
              <a:rPr lang="en-GB" noProof="0" dirty="0" smtClean="0"/>
              <a:t>Layer 4</a:t>
            </a:r>
          </a:p>
          <a:p>
            <a:pPr lvl="4"/>
            <a:r>
              <a:rPr lang="en-GB" noProof="0" dirty="0" smtClean="0"/>
              <a:t>Layer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969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67999" y="2991600"/>
            <a:ext cx="8209275" cy="106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6723" y="4230000"/>
            <a:ext cx="8210551" cy="1731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663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Text, Bild,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003869"/>
                </a:solidFill>
              </a:rPr>
              <a:pPr/>
              <a:t>‹Nr.›</a:t>
            </a:fld>
            <a:endParaRPr lang="de-DE">
              <a:solidFill>
                <a:srgbClr val="003869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78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604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4104000"/>
            <a:ext cx="8209275" cy="914400"/>
          </a:xfrm>
        </p:spPr>
        <p:txBody>
          <a:bodyPr anchor="b" anchorCtr="0"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999" y="5194800"/>
            <a:ext cx="8209275" cy="7020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56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6724" y="1368000"/>
            <a:ext cx="8204400" cy="4591475"/>
          </a:xfrm>
          <a:prstGeom prst="rect">
            <a:avLst/>
          </a:prstGeom>
        </p:spPr>
        <p:txBody>
          <a:bodyPr/>
          <a:lstStyle>
            <a:lvl1pPr marL="360000" indent="-360000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77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67999" y="2991600"/>
            <a:ext cx="8209275" cy="106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6723" y="4230000"/>
            <a:ext cx="8210551" cy="1731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279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468000" y="359999"/>
            <a:ext cx="8208000" cy="422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810000" y="666000"/>
            <a:ext cx="7524000" cy="11628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810000" y="2242800"/>
            <a:ext cx="7524000" cy="1873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3935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215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66724" y="1368000"/>
            <a:ext cx="3996000" cy="4591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75124" y="1368000"/>
            <a:ext cx="3996000" cy="4591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86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großes Bild,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3075" y="3140076"/>
            <a:ext cx="8204200" cy="2819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668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3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66724" y="1368000"/>
            <a:ext cx="3996000" cy="4591475"/>
          </a:xfrm>
        </p:spPr>
        <p:txBody>
          <a:bodyPr/>
          <a:lstStyle>
            <a:lvl1pPr>
              <a:spcBef>
                <a:spcPts val="400"/>
              </a:spcBef>
              <a:defRPr sz="1400" baseline="0"/>
            </a:lvl1pPr>
            <a:lvl2pPr>
              <a:spcBef>
                <a:spcPts val="400"/>
              </a:spcBef>
              <a:defRPr sz="1400" baseline="0"/>
            </a:lvl2pPr>
            <a:lvl3pPr>
              <a:spcBef>
                <a:spcPts val="400"/>
              </a:spcBef>
              <a:defRPr sz="1400" baseline="0"/>
            </a:lvl3pPr>
            <a:lvl4pPr>
              <a:spcBef>
                <a:spcPts val="400"/>
              </a:spcBef>
              <a:defRPr sz="1400" baseline="0"/>
            </a:lvl4pPr>
            <a:lvl5pPr>
              <a:spcBef>
                <a:spcPts val="400"/>
              </a:spcBef>
              <a:defRPr sz="1400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75124" y="1368000"/>
            <a:ext cx="3996000" cy="4591475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29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468000" y="359999"/>
            <a:ext cx="8208000" cy="422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810000" y="666000"/>
            <a:ext cx="7524000" cy="11628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810000" y="2242800"/>
            <a:ext cx="7524000" cy="1873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5346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 (großes Bild,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3075" y="3140076"/>
            <a:ext cx="8204200" cy="28194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5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000" y="366714"/>
            <a:ext cx="8204400" cy="5592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0566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95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6473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104000"/>
            <a:ext cx="8209275" cy="10260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9527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altLang="de-DE" noProof="0" dirty="0" smtClean="0"/>
              <a:t>Click to edit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Christiane Steinkämper│ Innovationsmanagement │ Essen, 17.04.2018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 hasCustomPrompt="1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en-GB" altLang="de-DE" noProof="0" dirty="0" smtClean="0"/>
              <a:t>Click to edit text</a:t>
            </a:r>
          </a:p>
          <a:p>
            <a:pPr lvl="1"/>
            <a:r>
              <a:rPr lang="en-GB" noProof="0" dirty="0" smtClean="0"/>
              <a:t>Layer 2</a:t>
            </a:r>
            <a:endParaRPr lang="en-GB" altLang="de-DE" noProof="0" dirty="0" smtClean="0"/>
          </a:p>
          <a:p>
            <a:pPr lvl="2"/>
            <a:r>
              <a:rPr lang="en-GB" noProof="0" dirty="0" smtClean="0"/>
              <a:t>Layer 3</a:t>
            </a:r>
          </a:p>
          <a:p>
            <a:pPr lvl="3"/>
            <a:r>
              <a:rPr lang="en-GB" noProof="0" dirty="0" smtClean="0"/>
              <a:t>Layer 4</a:t>
            </a:r>
          </a:p>
          <a:p>
            <a:pPr lvl="4"/>
            <a:r>
              <a:rPr lang="en-GB" noProof="0" dirty="0" smtClean="0"/>
              <a:t>Layer 5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633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(Text, Bild,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003869"/>
                </a:solidFill>
              </a:rPr>
              <a:pPr/>
              <a:t>‹Nr.›</a:t>
            </a:fld>
            <a:endParaRPr lang="de-DE">
              <a:solidFill>
                <a:srgbClr val="003869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788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59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67999" y="4104000"/>
            <a:ext cx="8209275" cy="914400"/>
          </a:xfrm>
        </p:spPr>
        <p:txBody>
          <a:bodyPr anchor="b" anchorCtr="0"/>
          <a:lstStyle>
            <a:lvl1pPr>
              <a:defRPr sz="3200" b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br>
              <a:rPr lang="de-DE" dirty="0" smtClean="0"/>
            </a:br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999" y="5194800"/>
            <a:ext cx="8209275" cy="7020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7767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66724" y="1368000"/>
            <a:ext cx="8204400" cy="4591475"/>
          </a:xfrm>
          <a:prstGeom prst="rect">
            <a:avLst/>
          </a:prstGeom>
        </p:spPr>
        <p:txBody>
          <a:bodyPr/>
          <a:lstStyle>
            <a:lvl1pPr marL="360000" indent="-360000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95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467999" y="2991600"/>
            <a:ext cx="8209275" cy="1065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466723" y="4230000"/>
            <a:ext cx="8210551" cy="17316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0" indent="0">
              <a:buNone/>
              <a:defRPr>
                <a:solidFill>
                  <a:schemeClr val="tx1"/>
                </a:solidFill>
              </a:defRPr>
            </a:lvl3pPr>
            <a:lvl4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8301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50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>
            <a:off x="468000" y="359999"/>
            <a:ext cx="8208000" cy="4222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810000" y="666000"/>
            <a:ext cx="7524000" cy="11628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810000" y="2242800"/>
            <a:ext cx="7524000" cy="18737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939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975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66724" y="1368000"/>
            <a:ext cx="3996000" cy="4591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75124" y="1368000"/>
            <a:ext cx="3996000" cy="4591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30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großes Bild,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3075" y="3140076"/>
            <a:ext cx="8204200" cy="2819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362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94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66724" y="1368000"/>
            <a:ext cx="3996000" cy="4591475"/>
          </a:xfrm>
        </p:spPr>
        <p:txBody>
          <a:bodyPr/>
          <a:lstStyle>
            <a:lvl1pPr>
              <a:spcBef>
                <a:spcPts val="400"/>
              </a:spcBef>
              <a:defRPr sz="1400" baseline="0"/>
            </a:lvl1pPr>
            <a:lvl2pPr>
              <a:spcBef>
                <a:spcPts val="400"/>
              </a:spcBef>
              <a:defRPr sz="1400" baseline="0"/>
            </a:lvl2pPr>
            <a:lvl3pPr>
              <a:spcBef>
                <a:spcPts val="400"/>
              </a:spcBef>
              <a:defRPr sz="1400" baseline="0"/>
            </a:lvl3pPr>
            <a:lvl4pPr>
              <a:spcBef>
                <a:spcPts val="400"/>
              </a:spcBef>
              <a:defRPr sz="1400" baseline="0"/>
            </a:lvl4pPr>
            <a:lvl5pPr>
              <a:spcBef>
                <a:spcPts val="400"/>
              </a:spcBef>
              <a:defRPr sz="1400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75124" y="1368000"/>
            <a:ext cx="3996000" cy="4591475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858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 (großes Bild,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3075" y="3140076"/>
            <a:ext cx="8204200" cy="28194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6077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ss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10"/>
          <p:cNvSpPr>
            <a:spLocks noGrp="1"/>
          </p:cNvSpPr>
          <p:nvPr>
            <p:ph type="pic" sz="quarter" idx="13"/>
          </p:nvPr>
        </p:nvSpPr>
        <p:spPr>
          <a:xfrm>
            <a:off x="468000" y="366714"/>
            <a:ext cx="8204400" cy="55927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61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0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71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66724" y="1368000"/>
            <a:ext cx="3996000" cy="4591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75124" y="1368000"/>
            <a:ext cx="3996000" cy="4591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39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ß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10"/>
          </p:nvPr>
        </p:nvSpPr>
        <p:spPr>
          <a:xfrm>
            <a:off x="180000" y="180000"/>
            <a:ext cx="8784000" cy="345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68000" y="4104000"/>
            <a:ext cx="8209275" cy="1026000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itchFamily="34" charset="0"/>
              <a:buNone/>
              <a:defRPr b="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235402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97725" y="6669088"/>
            <a:ext cx="1335088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zh-CN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rgbClr val="4D4D4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0800" rIns="91440" bIns="8280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GB" altLang="zh-CN" sz="1000" kern="1200" smtClean="0">
                <a:solidFill>
                  <a:srgbClr val="B2B2B2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fld id="{67688CF2-20C1-4D12-9E37-CAABC6EC13B4}" type="slidenum">
              <a:rPr lang="en-US"/>
              <a:pPr/>
              <a:t>‹Nr.›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34157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großes Bild,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468000" y="360000"/>
            <a:ext cx="8208000" cy="2574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73075" y="3140076"/>
            <a:ext cx="8204200" cy="2819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53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466724" y="1368000"/>
            <a:ext cx="8204400" cy="4591475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90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_inter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66724" y="1368000"/>
            <a:ext cx="3996000" cy="4591475"/>
          </a:xfrm>
        </p:spPr>
        <p:txBody>
          <a:bodyPr/>
          <a:lstStyle>
            <a:lvl1pPr>
              <a:spcBef>
                <a:spcPts val="400"/>
              </a:spcBef>
              <a:defRPr sz="1400" baseline="0"/>
            </a:lvl1pPr>
            <a:lvl2pPr>
              <a:spcBef>
                <a:spcPts val="400"/>
              </a:spcBef>
              <a:defRPr sz="1400" baseline="0"/>
            </a:lvl2pPr>
            <a:lvl3pPr>
              <a:spcBef>
                <a:spcPts val="400"/>
              </a:spcBef>
              <a:defRPr sz="1400" baseline="0"/>
            </a:lvl3pPr>
            <a:lvl4pPr>
              <a:spcBef>
                <a:spcPts val="400"/>
              </a:spcBef>
              <a:defRPr sz="1400" baseline="0"/>
            </a:lvl4pPr>
            <a:lvl5pPr>
              <a:spcBef>
                <a:spcPts val="400"/>
              </a:spcBef>
              <a:defRPr sz="1400" baseline="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/>
          </p:nvPr>
        </p:nvSpPr>
        <p:spPr>
          <a:xfrm>
            <a:off x="4675124" y="1368000"/>
            <a:ext cx="3996000" cy="4591475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>
              <a:spcBef>
                <a:spcPts val="400"/>
              </a:spcBef>
              <a:defRPr sz="1400"/>
            </a:lvl2pPr>
            <a:lvl3pPr>
              <a:spcBef>
                <a:spcPts val="400"/>
              </a:spcBef>
              <a:defRPr sz="1400"/>
            </a:lvl3pPr>
            <a:lvl4pPr>
              <a:spcBef>
                <a:spcPts val="400"/>
              </a:spcBef>
              <a:defRPr sz="1400"/>
            </a:lvl4pPr>
            <a:lvl5pPr>
              <a:spcBef>
                <a:spcPts val="400"/>
              </a:spcBef>
              <a:defRPr sz="14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73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999" y="360364"/>
            <a:ext cx="8209275" cy="68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1049" y="6480176"/>
            <a:ext cx="5172076" cy="1144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8000" y="6480176"/>
            <a:ext cx="265425" cy="1144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A8039C-867F-E04C-A141-D8F6CB4F57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6724" y="1368000"/>
            <a:ext cx="8208000" cy="458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73" y="6066228"/>
            <a:ext cx="1115567" cy="6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0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8" r:id="rId3"/>
    <p:sldLayoutId id="2147483668" r:id="rId4"/>
    <p:sldLayoutId id="2147483662" r:id="rId5"/>
    <p:sldLayoutId id="2147483657" r:id="rId6"/>
    <p:sldLayoutId id="2147483677" r:id="rId7"/>
    <p:sldLayoutId id="2147483675" r:id="rId8"/>
    <p:sldLayoutId id="2147483676" r:id="rId9"/>
    <p:sldLayoutId id="2147483678" r:id="rId10"/>
    <p:sldLayoutId id="2147483660" r:id="rId11"/>
    <p:sldLayoutId id="2147483659" r:id="rId12"/>
    <p:sldLayoutId id="2147483661" r:id="rId13"/>
    <p:sldLayoutId id="214748367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457200" rtl="0" eaLnBrk="1" latinLnBrk="0" hangingPunct="1">
        <a:spcBef>
          <a:spcPts val="600"/>
        </a:spcBef>
        <a:buClr>
          <a:schemeClr val="accent1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9750" indent="-269875" algn="l" defTabSz="457200" rtl="0" eaLnBrk="1" latinLnBrk="0" hangingPunct="1">
        <a:spcBef>
          <a:spcPts val="600"/>
        </a:spcBef>
        <a:buClr>
          <a:schemeClr val="accent1"/>
        </a:buClr>
        <a:buSzPct val="120000"/>
        <a:buFont typeface="Symbol" panose="05050102010706020507" pitchFamily="18" charset="2"/>
        <a:buChar char="-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9875" algn="l" defTabSz="457200" rtl="0" eaLnBrk="1" latinLnBrk="0" hangingPunct="1"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270000" algn="l" defTabSz="457200" rtl="0" eaLnBrk="1" latinLnBrk="0" hangingPunct="1">
        <a:spcBef>
          <a:spcPts val="600"/>
        </a:spcBef>
        <a:buClr>
          <a:schemeClr val="accent1"/>
        </a:buClr>
        <a:buSzPct val="120000"/>
        <a:buFont typeface="Symbol" panose="05050102010706020507" pitchFamily="18" charset="2"/>
        <a:buChar char="-"/>
        <a:tabLst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457200" rtl="0" eaLnBrk="1" latinLnBrk="0" hangingPunct="1"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None/>
        <a:defRPr lang="de-DE" sz="1800" b="1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999" y="360364"/>
            <a:ext cx="8209275" cy="68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1049" y="6480176"/>
            <a:ext cx="5172076" cy="1144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8000" y="6480176"/>
            <a:ext cx="265425" cy="1144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‹Nr.›</a:t>
            </a:fld>
            <a:endParaRPr lang="de-DE" dirty="0">
              <a:solidFill>
                <a:srgbClr val="122C8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6724" y="1368000"/>
            <a:ext cx="8208000" cy="458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73" y="6066228"/>
            <a:ext cx="1115567" cy="6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4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457200" rtl="0" eaLnBrk="1" latinLnBrk="0" hangingPunct="1">
        <a:spcBef>
          <a:spcPts val="600"/>
        </a:spcBef>
        <a:buClr>
          <a:schemeClr val="accent1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9750" indent="-269875" algn="l" defTabSz="457200" rtl="0" eaLnBrk="1" latinLnBrk="0" hangingPunct="1">
        <a:spcBef>
          <a:spcPts val="600"/>
        </a:spcBef>
        <a:buClr>
          <a:schemeClr val="accent1"/>
        </a:buClr>
        <a:buSzPct val="120000"/>
        <a:buFont typeface="Symbol" panose="05050102010706020507" pitchFamily="18" charset="2"/>
        <a:buChar char="-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9875" algn="l" defTabSz="457200" rtl="0" eaLnBrk="1" latinLnBrk="0" hangingPunct="1"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270000" algn="l" defTabSz="457200" rtl="0" eaLnBrk="1" latinLnBrk="0" hangingPunct="1">
        <a:spcBef>
          <a:spcPts val="600"/>
        </a:spcBef>
        <a:buClr>
          <a:schemeClr val="accent1"/>
        </a:buClr>
        <a:buSzPct val="120000"/>
        <a:buFont typeface="Symbol" panose="05050102010706020507" pitchFamily="18" charset="2"/>
        <a:buChar char="-"/>
        <a:tabLst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457200" rtl="0" eaLnBrk="1" latinLnBrk="0" hangingPunct="1"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None/>
        <a:defRPr lang="de-DE" sz="1800" b="1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999" y="360364"/>
            <a:ext cx="8209275" cy="68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1049" y="6480176"/>
            <a:ext cx="5172076" cy="1144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8000" y="6480176"/>
            <a:ext cx="265425" cy="1144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A8039C-867F-E04C-A141-D8F6CB4F57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6724" y="1368000"/>
            <a:ext cx="8208000" cy="458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73" y="6066228"/>
            <a:ext cx="1115567" cy="6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457200" rtl="0" eaLnBrk="1" latinLnBrk="0" hangingPunct="1">
        <a:spcBef>
          <a:spcPts val="600"/>
        </a:spcBef>
        <a:buClr>
          <a:schemeClr val="accent1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9750" indent="-269875" algn="l" defTabSz="457200" rtl="0" eaLnBrk="1" latinLnBrk="0" hangingPunct="1">
        <a:spcBef>
          <a:spcPts val="600"/>
        </a:spcBef>
        <a:buClr>
          <a:schemeClr val="accent1"/>
        </a:buClr>
        <a:buSzPct val="120000"/>
        <a:buFont typeface="Symbol" panose="05050102010706020507" pitchFamily="18" charset="2"/>
        <a:buChar char="-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9875" algn="l" defTabSz="457200" rtl="0" eaLnBrk="1" latinLnBrk="0" hangingPunct="1"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270000" algn="l" defTabSz="457200" rtl="0" eaLnBrk="1" latinLnBrk="0" hangingPunct="1">
        <a:spcBef>
          <a:spcPts val="600"/>
        </a:spcBef>
        <a:buClr>
          <a:schemeClr val="accent1"/>
        </a:buClr>
        <a:buSzPct val="120000"/>
        <a:buFont typeface="Symbol" panose="05050102010706020507" pitchFamily="18" charset="2"/>
        <a:buChar char="-"/>
        <a:tabLst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457200" rtl="0" eaLnBrk="1" latinLnBrk="0" hangingPunct="1"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None/>
        <a:defRPr lang="de-DE" sz="1800" b="1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67999" y="360364"/>
            <a:ext cx="8209275" cy="68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81049" y="6480176"/>
            <a:ext cx="5172076" cy="1144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68000" y="6480176"/>
            <a:ext cx="265425" cy="11449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8A8039C-867F-E04C-A141-D8F6CB4F57B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66724" y="1368000"/>
            <a:ext cx="8208000" cy="4589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4773" y="6066228"/>
            <a:ext cx="1115567" cy="6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8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 cap="all" baseline="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0000" indent="-270000" algn="l" defTabSz="457200" rtl="0" eaLnBrk="1" latinLnBrk="0" hangingPunct="1">
        <a:spcBef>
          <a:spcPts val="600"/>
        </a:spcBef>
        <a:buClr>
          <a:schemeClr val="accent1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9750" indent="-269875" algn="l" defTabSz="457200" rtl="0" eaLnBrk="1" latinLnBrk="0" hangingPunct="1">
        <a:spcBef>
          <a:spcPts val="600"/>
        </a:spcBef>
        <a:buClr>
          <a:schemeClr val="accent1"/>
        </a:buClr>
        <a:buSzPct val="120000"/>
        <a:buFont typeface="Symbol" panose="05050102010706020507" pitchFamily="18" charset="2"/>
        <a:buChar char="-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09625" indent="-269875" algn="l" defTabSz="457200" rtl="0" eaLnBrk="1" latinLnBrk="0" hangingPunct="1">
        <a:spcBef>
          <a:spcPts val="6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270000" algn="l" defTabSz="457200" rtl="0" eaLnBrk="1" latinLnBrk="0" hangingPunct="1">
        <a:spcBef>
          <a:spcPts val="600"/>
        </a:spcBef>
        <a:buClr>
          <a:schemeClr val="accent1"/>
        </a:buClr>
        <a:buSzPct val="120000"/>
        <a:buFont typeface="Symbol" panose="05050102010706020507" pitchFamily="18" charset="2"/>
        <a:buChar char="-"/>
        <a:tabLst/>
        <a:defRPr lang="de-DE" sz="18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0" indent="0" algn="l" defTabSz="457200" rtl="0" eaLnBrk="1" latinLnBrk="0" hangingPunct="1">
        <a:spcBef>
          <a:spcPts val="600"/>
        </a:spcBef>
        <a:buClr>
          <a:schemeClr val="accent1"/>
        </a:buClr>
        <a:buSzPct val="90000"/>
        <a:buFont typeface="Arial" panose="020B0604020202020204" pitchFamily="34" charset="0"/>
        <a:buNone/>
        <a:defRPr lang="de-DE" sz="1800" b="1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novation-cert@tuev-nord.d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hyperlink" Target="http://www.tuev-nord-cert.de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e/url?sa=i&amp;rct=j&amp;q=&amp;esrc=s&amp;source=images&amp;cd=&amp;cad=rja&amp;uact=8&amp;ved=0ahUKEwjV15HBl8rVAhUHShQKHfzWDHoQjRwIBw&amp;url=http://www.vpdm.ca/social-media-marketing-strategy/&amp;psig=AFQjCNEG4oivCmtOeV50HulfnQzQtIRBLg&amp;ust=1502369144591812" TargetMode="External"/><Relationship Id="rId3" Type="http://schemas.openxmlformats.org/officeDocument/2006/relationships/slide" Target="slide7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google.de/url?sa=i&amp;rct=j&amp;q=&amp;esrc=s&amp;source=images&amp;cd=&amp;cad=rja&amp;uact=8&amp;ved=0ahUKEwiWicHdksrVAhUCUBQKHVJDCKYQjRwIBw&amp;url=https://www.iconfinder.com/icons/388405/business_contract_deal_finance_handshake_sign_icon&amp;psig=AFQjCNF8MN3MC5uSmY-nCDBGDC53hKyKEQ&amp;ust=1502366630241293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hyperlink" Target="http://www.google.de/url?sa=i&amp;rct=j&amp;q=&amp;esrc=s&amp;source=images&amp;cd=&amp;cad=rja&amp;uact=8&amp;ved=0ahUKEwjW9u2SmsrVAhUDK8AKHakACbsQjRwIBw&amp;url=http://www.minubo.com/reporting-analytics/?lang=de&amp;psig=AFQjCNEUdb7lSBuSirn5eRm_Nw42dcY-tQ&amp;ust=1502369887798516" TargetMode="External"/><Relationship Id="rId4" Type="http://schemas.openxmlformats.org/officeDocument/2006/relationships/hyperlink" Target="Kubitz_Innovation%20Proces_Annex%20Procedure%20XYZ%20Innovation.doc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 smtClean="0"/>
              <a:t>Innovationmanagement, T</a:t>
            </a:r>
            <a:r>
              <a:rPr lang="en-GB" sz="2200" dirty="0" smtClean="0"/>
              <a:t>ÜV </a:t>
            </a:r>
            <a:r>
              <a:rPr lang="en-GB" sz="2200" dirty="0"/>
              <a:t>NORD CERT </a:t>
            </a:r>
            <a:r>
              <a:rPr lang="en-GB" sz="2200" dirty="0" smtClean="0"/>
              <a:t>GmbH</a:t>
            </a:r>
            <a:endParaRPr lang="de-DE" sz="16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Christiane Steinkämper </a:t>
            </a:r>
            <a:endParaRPr lang="de-DE" dirty="0"/>
          </a:p>
          <a:p>
            <a:r>
              <a:rPr lang="de-DE" dirty="0" smtClean="0"/>
              <a:t>Essen</a:t>
            </a:r>
            <a:r>
              <a:rPr lang="de-DE" dirty="0" smtClean="0"/>
              <a:t>, </a:t>
            </a:r>
            <a:r>
              <a:rPr lang="de-DE" dirty="0" smtClean="0"/>
              <a:t>17.04.2018</a:t>
            </a:r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0"/>
          </p:nvPr>
        </p:nvSpPr>
        <p:spPr>
          <a:xfrm>
            <a:off x="180000" y="685800"/>
            <a:ext cx="8784000" cy="2953800"/>
          </a:xfrm>
        </p:spPr>
      </p:sp>
      <p:pic>
        <p:nvPicPr>
          <p:cNvPr id="7" name="Bildplatzhalter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3"/>
          <a:stretch/>
        </p:blipFill>
        <p:spPr>
          <a:xfrm>
            <a:off x="152707" y="248499"/>
            <a:ext cx="8905568" cy="3574326"/>
          </a:xfrm>
          <a:prstGeom prst="rect">
            <a:avLst/>
          </a:prstGeom>
          <a:blipFill dpi="0" rotWithShape="1">
            <a:blip r:embed="rId4"/>
            <a:srcRect t="44434" b="5403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3141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401947" y="1138460"/>
            <a:ext cx="4743794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Laufzettel, Beispiel Projektplan</a:t>
            </a:r>
            <a:endParaRPr lang="de-DE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Briefing Marketingmaterial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/>
            <a:endParaRPr lang="de-DE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 smtClean="0"/>
              <a:t>Mindestanforderungen an QM-Dokumente, Beirat, Templates VA, AA, Kalkulation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Vorlagen</a:t>
            </a:r>
            <a:r>
              <a:rPr lang="en-US" sz="1600" dirty="0" smtClean="0"/>
              <a:t> </a:t>
            </a:r>
            <a:r>
              <a:rPr lang="en-US" sz="1600" dirty="0" err="1" smtClean="0"/>
              <a:t>siehe</a:t>
            </a:r>
            <a:r>
              <a:rPr lang="en-US" sz="1600" dirty="0" smtClean="0"/>
              <a:t> TN CERT: </a:t>
            </a:r>
            <a:r>
              <a:rPr lang="en-US" sz="1600" dirty="0"/>
              <a:t>QMH–</a:t>
            </a:r>
            <a:r>
              <a:rPr lang="en-US" sz="1600" dirty="0" err="1"/>
              <a:t>Nr</a:t>
            </a:r>
            <a:r>
              <a:rPr lang="en-US" sz="1600" dirty="0"/>
              <a:t>.  </a:t>
            </a:r>
            <a:r>
              <a:rPr lang="en-US" sz="1600" dirty="0" smtClean="0"/>
              <a:t>401/402</a:t>
            </a:r>
            <a:endParaRPr lang="de-DE" sz="1600" dirty="0" smtClean="0"/>
          </a:p>
        </p:txBody>
      </p:sp>
      <p:sp>
        <p:nvSpPr>
          <p:cNvPr id="29" name="Textfeld 28"/>
          <p:cNvSpPr txBox="1"/>
          <p:nvPr/>
        </p:nvSpPr>
        <p:spPr>
          <a:xfrm>
            <a:off x="5289176" y="1137746"/>
            <a:ext cx="3388098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Beispiel</a:t>
            </a:r>
            <a:r>
              <a:rPr lang="en-US" sz="1600" dirty="0" smtClean="0"/>
              <a:t>: </a:t>
            </a:r>
            <a:r>
              <a:rPr lang="en-US" sz="1600" dirty="0" err="1" smtClean="0"/>
              <a:t>Angebot</a:t>
            </a:r>
            <a:r>
              <a:rPr lang="en-US" sz="1600" dirty="0" smtClean="0"/>
              <a:t>, </a:t>
            </a:r>
            <a:r>
              <a:rPr lang="en-US" sz="1600" dirty="0" err="1" smtClean="0"/>
              <a:t>Leistungsbeschreibung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Beispiel</a:t>
            </a:r>
            <a:r>
              <a:rPr lang="en-US" sz="1600" dirty="0" smtClean="0"/>
              <a:t>: </a:t>
            </a:r>
            <a:r>
              <a:rPr lang="en-US" sz="1600" dirty="0" err="1" smtClean="0"/>
              <a:t>Zertifikat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Antrag</a:t>
            </a:r>
            <a:r>
              <a:rPr lang="en-US" sz="1600" dirty="0" smtClean="0"/>
              <a:t> auf TÜV NORD </a:t>
            </a:r>
            <a:r>
              <a:rPr lang="en-US" sz="1600" dirty="0" err="1" smtClean="0"/>
              <a:t>Prüfzeichenfreigabe</a:t>
            </a:r>
            <a:r>
              <a:rPr lang="en-US" sz="1600" dirty="0" smtClean="0"/>
              <a:t> (</a:t>
            </a:r>
            <a:r>
              <a:rPr lang="en-US" sz="1600" dirty="0" err="1" smtClean="0"/>
              <a:t>siehe</a:t>
            </a:r>
            <a:r>
              <a:rPr lang="en-US" sz="1600" dirty="0" smtClean="0"/>
              <a:t> Link </a:t>
            </a:r>
            <a:r>
              <a:rPr lang="en-US" sz="1600" dirty="0" err="1" smtClean="0"/>
              <a:t>zu</a:t>
            </a:r>
            <a:r>
              <a:rPr lang="en-US" sz="1600" dirty="0" smtClean="0"/>
              <a:t> </a:t>
            </a:r>
            <a:r>
              <a:rPr lang="en-US" sz="1600" dirty="0" err="1" smtClean="0"/>
              <a:t>Vorstandsrichtlinien</a:t>
            </a:r>
            <a:r>
              <a:rPr lang="en-US" sz="1600" dirty="0" smtClean="0"/>
              <a:t>*)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7</a:t>
            </a:r>
            <a:r>
              <a:rPr lang="de-DE" sz="1800" dirty="0" smtClean="0"/>
              <a:t>. </a:t>
            </a:r>
            <a:r>
              <a:rPr lang="de-DE" sz="1800" dirty="0" smtClean="0"/>
              <a:t>Kick-off </a:t>
            </a:r>
            <a:r>
              <a:rPr lang="de-DE" sz="1800" dirty="0" err="1" smtClean="0"/>
              <a:t>meeting</a:t>
            </a:r>
            <a:r>
              <a:rPr lang="de-DE" sz="1800" dirty="0" smtClean="0"/>
              <a:t> </a:t>
            </a:r>
            <a:r>
              <a:rPr lang="de-DE" sz="1800" dirty="0" err="1" smtClean="0"/>
              <a:t>INNovation</a:t>
            </a:r>
            <a:r>
              <a:rPr lang="de-DE" sz="1800" dirty="0" smtClean="0"/>
              <a:t> </a:t>
            </a:r>
            <a:r>
              <a:rPr lang="de-DE" sz="1800" dirty="0" err="1" smtClean="0"/>
              <a:t>management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600" dirty="0" err="1" smtClean="0"/>
              <a:t>Introduction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registration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new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</a:t>
            </a:r>
            <a:r>
              <a:rPr lang="de-DE" sz="1600" dirty="0" smtClean="0"/>
              <a:t> - Starter Kit</a:t>
            </a:r>
            <a:endParaRPr lang="de-DE" sz="16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521686"/>
              </p:ext>
            </p:extLst>
          </p:nvPr>
        </p:nvGraphicFramePr>
        <p:xfrm>
          <a:off x="2536036" y="41803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Dokument" showAsIcon="1" r:id="rId4" imgW="914400" imgH="771480" progId="Word.Document.12">
                  <p:embed/>
                </p:oleObj>
              </mc:Choice>
              <mc:Fallback>
                <p:oleObj name="Dokument" showAsIcon="1" r:id="rId4" imgW="914400" imgH="771480" progId="Word.Document.12">
                  <p:embed/>
                  <p:pic>
                    <p:nvPicPr>
                      <p:cNvPr id="13" name="Objekt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6036" y="41803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125328"/>
              </p:ext>
            </p:extLst>
          </p:nvPr>
        </p:nvGraphicFramePr>
        <p:xfrm>
          <a:off x="2538413" y="174942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Arbeitsblatt" showAsIcon="1" r:id="rId6" imgW="914400" imgH="771480" progId="Excel.Sheet.8">
                  <p:embed/>
                </p:oleObj>
              </mc:Choice>
              <mc:Fallback>
                <p:oleObj name="Arbeitsblatt" showAsIcon="1" r:id="rId6" imgW="914400" imgH="771480" progId="Excel.Sheet.8">
                  <p:embed/>
                  <p:pic>
                    <p:nvPicPr>
                      <p:cNvPr id="16" name="Objekt 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38413" y="174942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88011"/>
              </p:ext>
            </p:extLst>
          </p:nvPr>
        </p:nvGraphicFramePr>
        <p:xfrm>
          <a:off x="5792788" y="20462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Dokument" showAsIcon="1" r:id="rId8" imgW="914400" imgH="771480" progId="Word.Document.12">
                  <p:embed/>
                </p:oleObj>
              </mc:Choice>
              <mc:Fallback>
                <p:oleObj name="Dokument" showAsIcon="1" r:id="rId8" imgW="914400" imgH="771480" progId="Word.Document.12">
                  <p:embed/>
                  <p:pic>
                    <p:nvPicPr>
                      <p:cNvPr id="21" name="Objek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2788" y="20462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782336"/>
              </p:ext>
            </p:extLst>
          </p:nvPr>
        </p:nvGraphicFramePr>
        <p:xfrm>
          <a:off x="5837238" y="307465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3" name="Acrobat Document" showAsIcon="1" r:id="rId10" imgW="914400" imgH="771480" progId="AcroExch.Document.DC">
                  <p:embed/>
                </p:oleObj>
              </mc:Choice>
              <mc:Fallback>
                <p:oleObj name="Acrobat Document" showAsIcon="1" r:id="rId10" imgW="914400" imgH="771480" progId="AcroExch.Document.DC">
                  <p:embed/>
                  <p:pic>
                    <p:nvPicPr>
                      <p:cNvPr id="22" name="Objekt 2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37238" y="307465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Inhaltsplatzhalter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7154887"/>
              </p:ext>
            </p:extLst>
          </p:nvPr>
        </p:nvGraphicFramePr>
        <p:xfrm>
          <a:off x="6984153" y="204505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4" name="Acrobat Document" showAsIcon="1" r:id="rId12" imgW="914400" imgH="771480" progId="AcroExch.Document.DC">
                  <p:embed/>
                </p:oleObj>
              </mc:Choice>
              <mc:Fallback>
                <p:oleObj name="Acrobat Document" showAsIcon="1" r:id="rId12" imgW="914400" imgH="771480" progId="AcroExch.Document.DC">
                  <p:embed/>
                  <p:pic>
                    <p:nvPicPr>
                      <p:cNvPr id="6" name="Inhaltsplatzhalter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84153" y="204505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986515"/>
              </p:ext>
            </p:extLst>
          </p:nvPr>
        </p:nvGraphicFramePr>
        <p:xfrm>
          <a:off x="1211263" y="176371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5" name="Dokument" showAsIcon="1" r:id="rId14" imgW="914400" imgH="771480" progId="Word.Document.12">
                  <p:embed/>
                </p:oleObj>
              </mc:Choice>
              <mc:Fallback>
                <p:oleObj name="Dokument" showAsIcon="1" r:id="rId1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11263" y="176371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927272"/>
              </p:ext>
            </p:extLst>
          </p:nvPr>
        </p:nvGraphicFramePr>
        <p:xfrm>
          <a:off x="1211263" y="412971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6" name="Dokument" showAsIcon="1" r:id="rId16" imgW="914400" imgH="771480" progId="Word.Document.12">
                  <p:embed/>
                </p:oleObj>
              </mc:Choice>
              <mc:Fallback>
                <p:oleObj name="Dokument" showAsIcon="1" r:id="rId1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11263" y="412971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00004"/>
              </p:ext>
            </p:extLst>
          </p:nvPr>
        </p:nvGraphicFramePr>
        <p:xfrm>
          <a:off x="5837238" y="497730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7" name="Dokument" showAsIcon="1" r:id="rId18" imgW="914400" imgH="771480" progId="Word.Document.12">
                  <p:embed/>
                </p:oleObj>
              </mc:Choice>
              <mc:Fallback>
                <p:oleObj name="Dokument" showAsIcon="1" r:id="rId1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37238" y="497730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/>
          <p:cNvSpPr/>
          <p:nvPr/>
        </p:nvSpPr>
        <p:spPr>
          <a:xfrm>
            <a:off x="401946" y="5780304"/>
            <a:ext cx="827532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*http</a:t>
            </a:r>
            <a:r>
              <a:rPr lang="en-US" sz="800" dirty="0"/>
              <a:t>://portal.tuev-nord.de/sites/IMS/Konzernrichtlinien/Forms/KRLUebersicht.aspx?InitialTabId=Ribbon%2ERead&amp;VisibilityContext=WSSTabPersistence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39811"/>
              </p:ext>
            </p:extLst>
          </p:nvPr>
        </p:nvGraphicFramePr>
        <p:xfrm>
          <a:off x="1101407" y="28165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8" name="Document" showAsIcon="1" r:id="rId20" imgW="914400" imgH="771480" progId="Word.Document.8">
                  <p:embed/>
                </p:oleObj>
              </mc:Choice>
              <mc:Fallback>
                <p:oleObj name="Document" showAsIcon="1" r:id="rId20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101407" y="281658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83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</a:t>
            </a:r>
            <a:r>
              <a:rPr lang="de-DE" dirty="0" smtClean="0"/>
              <a:t>. </a:t>
            </a:r>
            <a:r>
              <a:rPr lang="de-DE" dirty="0" smtClean="0"/>
              <a:t>Übersicht* </a:t>
            </a:r>
            <a:r>
              <a:rPr lang="de-DE" dirty="0" err="1" smtClean="0"/>
              <a:t>projekte</a:t>
            </a:r>
            <a:r>
              <a:rPr lang="de-DE" dirty="0" smtClean="0"/>
              <a:t> 2017/2018 - 1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43384395"/>
              </p:ext>
            </p:extLst>
          </p:nvPr>
        </p:nvGraphicFramePr>
        <p:xfrm>
          <a:off x="467999" y="1174625"/>
          <a:ext cx="8209275" cy="4600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786">
                  <a:extLst>
                    <a:ext uri="{9D8B030D-6E8A-4147-A177-3AD203B41FA5}">
                      <a16:colId xmlns:a16="http://schemas.microsoft.com/office/drawing/2014/main" val="2259257723"/>
                    </a:ext>
                  </a:extLst>
                </a:gridCol>
                <a:gridCol w="4773489">
                  <a:extLst>
                    <a:ext uri="{9D8B030D-6E8A-4147-A177-3AD203B41FA5}">
                      <a16:colId xmlns:a16="http://schemas.microsoft.com/office/drawing/2014/main" val="929336531"/>
                    </a:ext>
                  </a:extLst>
                </a:gridCol>
              </a:tblGrid>
              <a:tr h="32985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Strategic </a:t>
                      </a:r>
                      <a:r>
                        <a:rPr lang="de-D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fields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3372017"/>
                  </a:ext>
                </a:extLst>
              </a:tr>
              <a:tr h="710400">
                <a:tc>
                  <a:txBody>
                    <a:bodyPr/>
                    <a:lstStyle/>
                    <a:p>
                      <a:pPr marL="0" indent="0" algn="l" defTabSz="457200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4.0 /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Digitalisation</a:t>
                      </a:r>
                      <a:endParaRPr lang="de-D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 smtClean="0"/>
                        <a:t>ISO 270XX Reihe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 err="1" smtClean="0"/>
                        <a:t>Kritis</a:t>
                      </a:r>
                      <a:r>
                        <a:rPr lang="de-DE" sz="1500" dirty="0" smtClean="0"/>
                        <a:t>-Prüfung</a:t>
                      </a:r>
                      <a:r>
                        <a:rPr lang="de-DE" sz="1500" baseline="0" dirty="0" smtClean="0"/>
                        <a:t> Gas, Wasser, virtuelle Kraftwerke</a:t>
                      </a:r>
                      <a:endParaRPr lang="de-DE" sz="15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 smtClean="0"/>
                        <a:t>TISAX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 smtClean="0"/>
                        <a:t>ISO 62443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 smtClean="0"/>
                        <a:t>ISMS-</a:t>
                      </a:r>
                      <a:r>
                        <a:rPr lang="de-DE" sz="1500" dirty="0" err="1" smtClean="0"/>
                        <a:t>Readyness</a:t>
                      </a:r>
                      <a:endParaRPr lang="de-DE" sz="15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500" dirty="0" smtClean="0"/>
                        <a:t>Datenschutzmanagementsystem BS 10012-2017</a:t>
                      </a:r>
                      <a:endParaRPr lang="de-DE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5510"/>
                  </a:ext>
                </a:extLst>
              </a:tr>
              <a:tr h="1323125">
                <a:tc>
                  <a:txBody>
                    <a:bodyPr/>
                    <a:lstStyle/>
                    <a:p>
                      <a:pPr marL="0" indent="0" algn="l" defTabSz="457200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 Systems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SystemQM</a:t>
                      </a:r>
                      <a:endParaRPr lang="en-US" sz="1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45001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Maas-BGW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KPQM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18295 -</a:t>
                      </a:r>
                      <a:r>
                        <a:rPr lang="en-US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Callcenter</a:t>
                      </a: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Standard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GWO Global Wind Safety (ISO 9001)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37001 Anti-Bribery</a:t>
                      </a:r>
                      <a:endParaRPr lang="de-D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32578"/>
                  </a:ext>
                </a:extLst>
              </a:tr>
              <a:tr h="538851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Transportation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91xy:2016</a:t>
                      </a:r>
                    </a:p>
                    <a:p>
                      <a:pPr marL="171450" indent="-171450" algn="l" defTabSz="4572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IRIS V3</a:t>
                      </a:r>
                      <a:endParaRPr lang="de-DE" sz="15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7718565"/>
                  </a:ext>
                </a:extLst>
              </a:tr>
              <a:tr h="577180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Medical Devices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MDD/MDR in </a:t>
                      </a:r>
                      <a:r>
                        <a:rPr lang="en-US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Vorbereitung</a:t>
                      </a:r>
                      <a:endParaRPr lang="en-US" sz="1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fontAlgn="t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MDSAP</a:t>
                      </a:r>
                      <a:endParaRPr lang="en-US" sz="15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70945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44679" y="5843897"/>
            <a:ext cx="84082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 smtClean="0"/>
              <a:t>* Auszug</a:t>
            </a:r>
          </a:p>
        </p:txBody>
      </p:sp>
    </p:spTree>
    <p:extLst>
      <p:ext uri="{BB962C8B-B14F-4D97-AF65-F5344CB8AC3E}">
        <p14:creationId xmlns:p14="http://schemas.microsoft.com/office/powerpoint/2010/main" val="37447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</a:t>
            </a:r>
            <a:r>
              <a:rPr lang="de-DE" dirty="0" smtClean="0"/>
              <a:t>. </a:t>
            </a:r>
            <a:r>
              <a:rPr lang="de-DE" dirty="0" smtClean="0"/>
              <a:t>Übersicht* </a:t>
            </a:r>
            <a:r>
              <a:rPr lang="de-DE" dirty="0" err="1" smtClean="0"/>
              <a:t>projekte</a:t>
            </a:r>
            <a:r>
              <a:rPr lang="de-DE" dirty="0" smtClean="0"/>
              <a:t> 2017/2018 - 2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89579731"/>
              </p:ext>
            </p:extLst>
          </p:nvPr>
        </p:nvGraphicFramePr>
        <p:xfrm>
          <a:off x="467999" y="1225869"/>
          <a:ext cx="7902278" cy="5203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2615">
                  <a:extLst>
                    <a:ext uri="{9D8B030D-6E8A-4147-A177-3AD203B41FA5}">
                      <a16:colId xmlns:a16="http://schemas.microsoft.com/office/drawing/2014/main" val="2259257723"/>
                    </a:ext>
                  </a:extLst>
                </a:gridCol>
                <a:gridCol w="4149663">
                  <a:extLst>
                    <a:ext uri="{9D8B030D-6E8A-4147-A177-3AD203B41FA5}">
                      <a16:colId xmlns:a16="http://schemas.microsoft.com/office/drawing/2014/main" val="929336531"/>
                    </a:ext>
                  </a:extLst>
                </a:gridCol>
              </a:tblGrid>
              <a:tr h="585346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de-DE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fields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3372017"/>
                  </a:ext>
                </a:extLst>
              </a:tr>
              <a:tr h="4514636">
                <a:tc>
                  <a:txBody>
                    <a:bodyPr/>
                    <a:lstStyle/>
                    <a:p>
                      <a:pPr marL="0" indent="0" algn="l" defTabSz="457200" rtl="0" eaLnBrk="1" fontAlgn="t" latinLnBrk="0" hangingPunct="1">
                        <a:buFont typeface="Arial" panose="020B0604020202020204" pitchFamily="34" charset="0"/>
                        <a:buNone/>
                      </a:pPr>
                      <a:endParaRPr lang="de-DE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457200" rtl="0" eaLnBrk="1" fontAlgn="t" latinLnBrk="0" hangingPunct="1">
                        <a:buFont typeface="Arial" panose="020B0604020202020204" pitchFamily="34" charset="0"/>
                        <a:buNone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Environment 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endParaRPr lang="de-D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PEFC Erholungswald - Weihnachtsbaum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 ETS-Schiffsverkehr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FSC ff.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 38200</a:t>
                      </a:r>
                      <a:r>
                        <a:rPr lang="de-DE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5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</a:t>
                      </a:r>
                      <a:r>
                        <a:rPr lang="de-DE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FSC</a:t>
                      </a:r>
                      <a:endParaRPr lang="de-DE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Carbon </a:t>
                      </a: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Footprint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Kleinstunternehmen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Geprüfte Kompensation (Verifizierung der Kompensation z.B. Gasversorger) 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Geprüfte CO2-Reduktion (Carbon </a:t>
                      </a: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Footprint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Verifizierung von Nachhaltigkeitsberichten / nicht-finanziellen Informationen (ISO 26000)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Verifizierung von Organisationen Branche Aluminium (ASI: Performance und </a:t>
                      </a: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CoC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Standard) 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Verifizierung von </a:t>
                      </a: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Climate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Bonds (Anleihen die zweckgebunden für Klimaschutzprojekte)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Sustainable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Biomass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Partnership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Limited Wood (SBP)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 Power</a:t>
                      </a:r>
                    </a:p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  <a:p>
                      <a:pPr marL="0" algn="l" defTabSz="457200" rtl="0" eaLnBrk="1" latinLnBrk="0" hangingPunct="1"/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588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50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8</a:t>
            </a:r>
            <a:r>
              <a:rPr lang="de-DE" dirty="0" smtClean="0"/>
              <a:t>. </a:t>
            </a:r>
            <a:r>
              <a:rPr lang="de-DE" dirty="0" smtClean="0"/>
              <a:t>Übersicht* </a:t>
            </a:r>
            <a:r>
              <a:rPr lang="de-DE" dirty="0" err="1" smtClean="0"/>
              <a:t>projekte</a:t>
            </a:r>
            <a:r>
              <a:rPr lang="de-DE" dirty="0" smtClean="0"/>
              <a:t> 2017/2018 - 3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13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10531327"/>
              </p:ext>
            </p:extLst>
          </p:nvPr>
        </p:nvGraphicFramePr>
        <p:xfrm>
          <a:off x="590201" y="1174625"/>
          <a:ext cx="7681643" cy="2169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0997">
                  <a:extLst>
                    <a:ext uri="{9D8B030D-6E8A-4147-A177-3AD203B41FA5}">
                      <a16:colId xmlns:a16="http://schemas.microsoft.com/office/drawing/2014/main" val="2259257723"/>
                    </a:ext>
                  </a:extLst>
                </a:gridCol>
                <a:gridCol w="4290646">
                  <a:extLst>
                    <a:ext uri="{9D8B030D-6E8A-4147-A177-3AD203B41FA5}">
                      <a16:colId xmlns:a16="http://schemas.microsoft.com/office/drawing/2014/main" val="929336531"/>
                    </a:ext>
                  </a:extLst>
                </a:gridCol>
              </a:tblGrid>
              <a:tr h="478329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Fields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3372017"/>
                  </a:ext>
                </a:extLst>
              </a:tr>
              <a:tr h="710400">
                <a:tc>
                  <a:txBody>
                    <a:bodyPr/>
                    <a:lstStyle/>
                    <a:p>
                      <a:pPr algn="l" fontAlgn="t"/>
                      <a:endParaRPr lang="de-DE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Food, 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</a:t>
                      </a:r>
                      <a:r>
                        <a:rPr lang="de-DE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</a:t>
                      </a:r>
                      <a:endParaRPr lang="de-DE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500" dirty="0" smtClean="0"/>
                        <a:t>FSSC Storage &amp; Distribution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500" dirty="0" smtClean="0"/>
                        <a:t>GMP+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500" dirty="0" smtClean="0"/>
                        <a:t>FSSC 22000 Catering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500" dirty="0" smtClean="0"/>
                        <a:t>QS Logistik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500" dirty="0" smtClean="0"/>
                        <a:t>ISO 15378: 2017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sz="1500" dirty="0" smtClean="0"/>
                        <a:t>Hygienekontrollen-Marktbegehungen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sz="1500" dirty="0" smtClean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35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2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7. Übersicht* </a:t>
            </a:r>
            <a:r>
              <a:rPr lang="de-DE" dirty="0"/>
              <a:t>Innovationsprojekte </a:t>
            </a:r>
            <a:r>
              <a:rPr lang="de-DE" dirty="0" smtClean="0"/>
              <a:t>2017/2018 - 4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47208612"/>
              </p:ext>
            </p:extLst>
          </p:nvPr>
        </p:nvGraphicFramePr>
        <p:xfrm>
          <a:off x="467999" y="1174625"/>
          <a:ext cx="7937447" cy="1725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3370">
                  <a:extLst>
                    <a:ext uri="{9D8B030D-6E8A-4147-A177-3AD203B41FA5}">
                      <a16:colId xmlns:a16="http://schemas.microsoft.com/office/drawing/2014/main" val="2259257723"/>
                    </a:ext>
                  </a:extLst>
                </a:gridCol>
                <a:gridCol w="4484077">
                  <a:extLst>
                    <a:ext uri="{9D8B030D-6E8A-4147-A177-3AD203B41FA5}">
                      <a16:colId xmlns:a16="http://schemas.microsoft.com/office/drawing/2014/main" val="929336531"/>
                    </a:ext>
                  </a:extLst>
                </a:gridCol>
              </a:tblGrid>
              <a:tr h="47190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Fields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de-DE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3372017"/>
                  </a:ext>
                </a:extLst>
              </a:tr>
              <a:tr h="623704">
                <a:tc>
                  <a:txBody>
                    <a:bodyPr/>
                    <a:lstStyle/>
                    <a:p>
                      <a:pPr marL="0" indent="0" algn="l" defTabSz="457200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Education &amp; Personal </a:t>
                      </a:r>
                      <a:r>
                        <a:rPr lang="de-DE" sz="15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Certification</a:t>
                      </a: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Certified Trailer </a:t>
                      </a: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Technican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de-DE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TÜVr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Personenzertifizierung – Prüfzeichen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832578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pPr marL="0" indent="0" algn="l" defTabSz="457200" rtl="0" eaLnBrk="1" fontAlgn="t" latinLnBrk="0" hangingPunct="1">
                        <a:buFont typeface="Wingdings" panose="05000000000000000000" pitchFamily="2" charset="2"/>
                        <a:buNone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Training (IRCA)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285750" indent="-285750" algn="l" defTabSz="457200" rtl="0" eaLnBrk="1" fontAlgn="b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IRCA Training </a:t>
                      </a:r>
                      <a:r>
                        <a:rPr lang="de-DE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Kurse ISO 45001</a:t>
                      </a:r>
                      <a:endParaRPr lang="de-DE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7718565"/>
                  </a:ext>
                </a:extLst>
              </a:tr>
              <a:tr h="360848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2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Ansprechpartner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0000"/>
                </a:solidFill>
              </a:rPr>
              <a:t>Christiane Steinkämper│ Innovationsmanagement │ Essen, 17.04.2018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>
                <a:solidFill>
                  <a:srgbClr val="122C82"/>
                </a:solidFill>
              </a:rPr>
              <a:pPr/>
              <a:t>15</a:t>
            </a:fld>
            <a:endParaRPr lang="de-DE">
              <a:solidFill>
                <a:srgbClr val="122C82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 smtClean="0"/>
              <a:t>Christiane Steinkämper </a:t>
            </a:r>
          </a:p>
          <a:p>
            <a:pPr marL="0" indent="0">
              <a:buNone/>
            </a:pPr>
            <a:r>
              <a:rPr lang="de-DE" dirty="0" smtClean="0"/>
              <a:t>	</a:t>
            </a:r>
          </a:p>
          <a:p>
            <a:pPr marL="0" indent="0">
              <a:buNone/>
            </a:pPr>
            <a:r>
              <a:rPr lang="de-DE" b="1" dirty="0" smtClean="0"/>
              <a:t>	TÜV </a:t>
            </a:r>
            <a:r>
              <a:rPr lang="de-DE" b="1" dirty="0"/>
              <a:t>NORD</a:t>
            </a:r>
            <a:r>
              <a:rPr lang="de-DE" dirty="0"/>
              <a:t> CERT GmbH </a:t>
            </a:r>
            <a:br>
              <a:rPr lang="de-DE" dirty="0"/>
            </a:br>
            <a:r>
              <a:rPr lang="de-DE" dirty="0" smtClean="0"/>
              <a:t>	Systemzertifizierung </a:t>
            </a:r>
          </a:p>
          <a:p>
            <a:pPr marL="0" indent="0">
              <a:buNone/>
            </a:pPr>
            <a:r>
              <a:rPr lang="de-DE" dirty="0" smtClean="0"/>
              <a:t>	Bereich BD/International </a:t>
            </a:r>
            <a:r>
              <a:rPr lang="de-DE" dirty="0" err="1"/>
              <a:t>Sales</a:t>
            </a:r>
            <a:r>
              <a:rPr lang="de-DE" dirty="0"/>
              <a:t> &amp; </a:t>
            </a:r>
            <a:r>
              <a:rPr lang="de-DE" dirty="0" smtClean="0"/>
              <a:t>Marketing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Innovationmanagement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</a:t>
            </a:r>
          </a:p>
          <a:p>
            <a:pPr marL="539625" lvl="2" indent="0">
              <a:buNone/>
            </a:pPr>
            <a:r>
              <a:rPr lang="de-DE" dirty="0" err="1" smtClean="0"/>
              <a:t>Langemarckstr</a:t>
            </a:r>
            <a:r>
              <a:rPr lang="de-DE" dirty="0" smtClean="0"/>
              <a:t>. 20 </a:t>
            </a:r>
            <a:br>
              <a:rPr lang="de-DE" dirty="0" smtClean="0"/>
            </a:br>
            <a:r>
              <a:rPr lang="de-DE" dirty="0" smtClean="0"/>
              <a:t>45141 Essen </a:t>
            </a:r>
            <a:br>
              <a:rPr lang="de-DE" dirty="0" smtClean="0"/>
            </a:br>
            <a:r>
              <a:rPr lang="de-DE" dirty="0" smtClean="0"/>
              <a:t>Phone: +49-(0) 201 825-3337 </a:t>
            </a:r>
            <a:br>
              <a:rPr lang="de-DE" dirty="0" smtClean="0"/>
            </a:br>
            <a:r>
              <a:rPr lang="de-DE" dirty="0" smtClean="0"/>
              <a:t>Fax: +49- (0) 201 825-3307 </a:t>
            </a:r>
            <a:br>
              <a:rPr lang="de-DE" dirty="0" smtClean="0"/>
            </a:br>
            <a:r>
              <a:rPr lang="de-DE" dirty="0" smtClean="0"/>
              <a:t>Mobil: +49- (0) 160 888 6637</a:t>
            </a:r>
            <a:br>
              <a:rPr lang="de-DE" dirty="0" smtClean="0"/>
            </a:br>
            <a:r>
              <a:rPr lang="de-DE" dirty="0" smtClean="0"/>
              <a:t>E-Mail</a:t>
            </a:r>
            <a:r>
              <a:rPr lang="de-DE" smtClean="0"/>
              <a:t>: </a:t>
            </a:r>
            <a:r>
              <a:rPr lang="de-DE" smtClean="0">
                <a:hlinkClick r:id="rId3"/>
              </a:rPr>
              <a:t>innovation-cert@tuev-nord.de</a:t>
            </a:r>
            <a:r>
              <a:rPr lang="de-DE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u="sng" dirty="0" smtClean="0">
                <a:hlinkClick r:id="rId4"/>
              </a:rPr>
              <a:t>www.tuev-nord-cert.de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TÜV</a:t>
            </a:r>
            <a:r>
              <a:rPr lang="de-DE" baseline="30000" dirty="0" smtClean="0"/>
              <a:t>®</a:t>
            </a:r>
            <a:r>
              <a:rPr lang="de-DE" dirty="0" smtClean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8816" b="37610"/>
          <a:stretch/>
        </p:blipFill>
        <p:spPr>
          <a:xfrm>
            <a:off x="7433780" y="5973287"/>
            <a:ext cx="1312934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7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51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2</a:t>
            </a:fld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68315" y="1128715"/>
            <a:ext cx="6768963" cy="4591475"/>
          </a:xfrm>
        </p:spPr>
        <p:txBody>
          <a:bodyPr/>
          <a:lstStyle/>
          <a:p>
            <a:r>
              <a:rPr lang="de-DE" dirty="0" smtClean="0"/>
              <a:t>Historie</a:t>
            </a:r>
          </a:p>
          <a:p>
            <a:r>
              <a:rPr lang="de-DE" dirty="0" smtClean="0"/>
              <a:t>QMH </a:t>
            </a:r>
            <a:r>
              <a:rPr lang="de-DE" dirty="0"/>
              <a:t>Verfahrensanweisung, Antragsformulare etc</a:t>
            </a:r>
            <a:r>
              <a:rPr lang="de-DE" dirty="0" smtClean="0"/>
              <a:t>.</a:t>
            </a:r>
          </a:p>
          <a:p>
            <a:r>
              <a:rPr lang="de-DE" dirty="0" smtClean="0"/>
              <a:t>Überblick Antragsarten</a:t>
            </a:r>
          </a:p>
          <a:p>
            <a:r>
              <a:rPr lang="de-DE" dirty="0" smtClean="0"/>
              <a:t>Allgemeine </a:t>
            </a:r>
            <a:r>
              <a:rPr lang="de-DE" dirty="0" smtClean="0"/>
              <a:t>Übersicht zum Innovationsprozess</a:t>
            </a:r>
          </a:p>
          <a:p>
            <a:r>
              <a:rPr lang="de-DE" dirty="0" smtClean="0"/>
              <a:t>Roadmap - Innovationsmanagement im Detail</a:t>
            </a:r>
          </a:p>
          <a:p>
            <a:r>
              <a:rPr lang="de-DE" dirty="0" smtClean="0"/>
              <a:t>Kick-off-meeting und Starter-Kit für Projektleiter </a:t>
            </a:r>
          </a:p>
          <a:p>
            <a:r>
              <a:rPr lang="de-DE" dirty="0" smtClean="0"/>
              <a:t>Übersicht von gestarteten Projekten 2017/2018</a:t>
            </a:r>
          </a:p>
          <a:p>
            <a:r>
              <a:rPr lang="de-DE" dirty="0" smtClean="0"/>
              <a:t>Ansprechpartner</a:t>
            </a:r>
          </a:p>
          <a:p>
            <a:pPr marL="0" indent="0">
              <a:buNone/>
            </a:pPr>
            <a:endParaRPr lang="de-DE" dirty="0"/>
          </a:p>
          <a:p>
            <a:endParaRPr lang="en-US" dirty="0"/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t="18816" b="37610"/>
          <a:stretch/>
        </p:blipFill>
        <p:spPr>
          <a:xfrm>
            <a:off x="7433780" y="5973287"/>
            <a:ext cx="1312934" cy="8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1. </a:t>
            </a:r>
            <a:r>
              <a:rPr lang="de-DE" dirty="0" err="1" smtClean="0"/>
              <a:t>historie</a:t>
            </a:r>
            <a:endParaRPr lang="de-DE" dirty="0"/>
          </a:p>
        </p:txBody>
      </p:sp>
      <p:sp>
        <p:nvSpPr>
          <p:cNvPr id="13315" name="Fußzeilenplatzhalt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mtClean="0"/>
              <a:t>Christiane Steinkämper│ Innovationsmanagement │ Essen, 17.04.2018</a:t>
            </a:r>
            <a:endParaRPr lang="de-DE" altLang="de-DE" dirty="0" smtClean="0"/>
          </a:p>
        </p:txBody>
      </p:sp>
      <p:sp>
        <p:nvSpPr>
          <p:cNvPr id="13316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C8B38A-A96B-4C68-B3DE-983A8FC50570}" type="slidenum">
              <a:rPr lang="de-DE" altLang="de-DE">
                <a:solidFill>
                  <a:schemeClr val="tx2"/>
                </a:solidFill>
              </a:rPr>
              <a:pPr/>
              <a:t>3</a:t>
            </a:fld>
            <a:endParaRPr lang="de-DE" altLang="de-DE" dirty="0">
              <a:solidFill>
                <a:schemeClr val="tx2"/>
              </a:solidFill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13317" name="Textfeld 6"/>
          <p:cNvSpPr txBox="1">
            <a:spLocks noChangeArrowheads="1"/>
          </p:cNvSpPr>
          <p:nvPr/>
        </p:nvSpPr>
        <p:spPr bwMode="auto">
          <a:xfrm>
            <a:off x="777875" y="4133850"/>
            <a:ext cx="268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318" name="Textfeld 7"/>
          <p:cNvSpPr txBox="1">
            <a:spLocks noChangeArrowheads="1"/>
          </p:cNvSpPr>
          <p:nvPr/>
        </p:nvSpPr>
        <p:spPr bwMode="auto">
          <a:xfrm>
            <a:off x="1735138" y="4133850"/>
            <a:ext cx="250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2735263" y="4141788"/>
            <a:ext cx="238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320" name="Textfeld 8"/>
          <p:cNvSpPr txBox="1">
            <a:spLocks noChangeArrowheads="1"/>
          </p:cNvSpPr>
          <p:nvPr/>
        </p:nvSpPr>
        <p:spPr bwMode="auto">
          <a:xfrm>
            <a:off x="3695700" y="4133850"/>
            <a:ext cx="152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" name="Eingekerbter Pfeil nach rechts 10"/>
          <p:cNvSpPr/>
          <p:nvPr/>
        </p:nvSpPr>
        <p:spPr>
          <a:xfrm>
            <a:off x="263525" y="3427413"/>
            <a:ext cx="8680778" cy="1069975"/>
          </a:xfrm>
          <a:prstGeom prst="notched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Ellipse 11">
            <a:hlinkClick r:id="rId3" action="ppaction://hlinksldjump"/>
          </p:cNvPr>
          <p:cNvSpPr/>
          <p:nvPr/>
        </p:nvSpPr>
        <p:spPr>
          <a:xfrm>
            <a:off x="2257425" y="3571875"/>
            <a:ext cx="252413" cy="250825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Ellipse 12">
            <a:hlinkClick r:id="rId4" action="ppaction://hlinksldjump"/>
          </p:cNvPr>
          <p:cNvSpPr/>
          <p:nvPr/>
        </p:nvSpPr>
        <p:spPr>
          <a:xfrm>
            <a:off x="1477963" y="3571875"/>
            <a:ext cx="252412" cy="250825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7604125" y="3571875"/>
            <a:ext cx="250825" cy="2508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3925888" y="3571875"/>
            <a:ext cx="250825" cy="2508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26" name="Textfeld 15"/>
          <p:cNvSpPr txBox="1">
            <a:spLocks noChangeArrowheads="1"/>
          </p:cNvSpPr>
          <p:nvPr/>
        </p:nvSpPr>
        <p:spPr bwMode="auto">
          <a:xfrm>
            <a:off x="733425" y="3810000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13327" name="Textfeld 16"/>
          <p:cNvSpPr txBox="1">
            <a:spLocks noChangeArrowheads="1"/>
          </p:cNvSpPr>
          <p:nvPr/>
        </p:nvSpPr>
        <p:spPr bwMode="auto">
          <a:xfrm>
            <a:off x="3411538" y="3810000"/>
            <a:ext cx="627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2011</a:t>
            </a:r>
          </a:p>
        </p:txBody>
      </p:sp>
      <p:sp>
        <p:nvSpPr>
          <p:cNvPr id="13328" name="Textfeld 18"/>
          <p:cNvSpPr txBox="1">
            <a:spLocks noChangeArrowheads="1"/>
          </p:cNvSpPr>
          <p:nvPr/>
        </p:nvSpPr>
        <p:spPr bwMode="auto">
          <a:xfrm>
            <a:off x="2073275" y="3810000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2009</a:t>
            </a:r>
          </a:p>
        </p:txBody>
      </p:sp>
      <p:sp>
        <p:nvSpPr>
          <p:cNvPr id="13329" name="Textfeld 20"/>
          <p:cNvSpPr txBox="1">
            <a:spLocks noChangeArrowheads="1"/>
          </p:cNvSpPr>
          <p:nvPr/>
        </p:nvSpPr>
        <p:spPr bwMode="auto">
          <a:xfrm>
            <a:off x="7431088" y="3810000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</a:rPr>
              <a:t>2017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3330" name="Textfeld 21"/>
          <p:cNvSpPr txBox="1">
            <a:spLocks noChangeArrowheads="1"/>
          </p:cNvSpPr>
          <p:nvPr/>
        </p:nvSpPr>
        <p:spPr bwMode="auto">
          <a:xfrm>
            <a:off x="4751388" y="3810000"/>
            <a:ext cx="627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13331" name="Textfeld 22"/>
          <p:cNvSpPr txBox="1">
            <a:spLocks noChangeArrowheads="1"/>
          </p:cNvSpPr>
          <p:nvPr/>
        </p:nvSpPr>
        <p:spPr bwMode="auto">
          <a:xfrm>
            <a:off x="6091238" y="3810000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>
                <a:solidFill>
                  <a:schemeClr val="bg1"/>
                </a:solidFill>
              </a:rPr>
              <a:t>2015</a:t>
            </a:r>
          </a:p>
        </p:txBody>
      </p:sp>
      <p:cxnSp>
        <p:nvCxnSpPr>
          <p:cNvPr id="27" name="Gerade Verbindung mit Pfeil 26"/>
          <p:cNvCxnSpPr/>
          <p:nvPr/>
        </p:nvCxnSpPr>
        <p:spPr>
          <a:xfrm flipH="1" flipV="1">
            <a:off x="1598613" y="2809875"/>
            <a:ext cx="0" cy="75565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 flipH="1" flipV="1">
            <a:off x="2371725" y="2306638"/>
            <a:ext cx="4763" cy="1260475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4048125" y="2813050"/>
            <a:ext cx="0" cy="755650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flipH="1" flipV="1">
            <a:off x="7715250" y="2311400"/>
            <a:ext cx="0" cy="1258888"/>
          </a:xfrm>
          <a:prstGeom prst="straightConnector1">
            <a:avLst/>
          </a:prstGeom>
          <a:ln w="28575">
            <a:solidFill>
              <a:schemeClr val="accent5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36" name="Textfeld 31"/>
          <p:cNvSpPr txBox="1">
            <a:spLocks noChangeArrowheads="1"/>
          </p:cNvSpPr>
          <p:nvPr/>
        </p:nvSpPr>
        <p:spPr bwMode="auto">
          <a:xfrm>
            <a:off x="831850" y="2381250"/>
            <a:ext cx="135096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400"/>
              <a:t>Erstes Konzept für Innovationen</a:t>
            </a:r>
          </a:p>
        </p:txBody>
      </p:sp>
      <p:sp>
        <p:nvSpPr>
          <p:cNvPr id="13337" name="Textfeld 32"/>
          <p:cNvSpPr txBox="1">
            <a:spLocks noChangeArrowheads="1"/>
          </p:cNvSpPr>
          <p:nvPr/>
        </p:nvSpPr>
        <p:spPr bwMode="auto">
          <a:xfrm>
            <a:off x="1816100" y="1841500"/>
            <a:ext cx="14303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400" dirty="0"/>
              <a:t>Erste Innovations-projekte ab Juli</a:t>
            </a:r>
          </a:p>
        </p:txBody>
      </p:sp>
      <p:sp>
        <p:nvSpPr>
          <p:cNvPr id="13338" name="Textfeld 33"/>
          <p:cNvSpPr txBox="1">
            <a:spLocks noChangeArrowheads="1"/>
          </p:cNvSpPr>
          <p:nvPr/>
        </p:nvSpPr>
        <p:spPr bwMode="auto">
          <a:xfrm>
            <a:off x="3327400" y="2381250"/>
            <a:ext cx="1887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400"/>
              <a:t>Einführung des Innovationssharepoints</a:t>
            </a:r>
          </a:p>
        </p:txBody>
      </p:sp>
      <p:sp>
        <p:nvSpPr>
          <p:cNvPr id="13339" name="Textfeld 34"/>
          <p:cNvSpPr txBox="1">
            <a:spLocks noChangeArrowheads="1"/>
          </p:cNvSpPr>
          <p:nvPr/>
        </p:nvSpPr>
        <p:spPr bwMode="auto">
          <a:xfrm>
            <a:off x="7269163" y="1841500"/>
            <a:ext cx="9191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sz="1400"/>
              <a:t>Ab Januar:</a:t>
            </a:r>
          </a:p>
          <a:p>
            <a:r>
              <a:rPr lang="de-DE" altLang="de-DE" sz="1400"/>
              <a:t>OBS SC</a:t>
            </a:r>
          </a:p>
        </p:txBody>
      </p:sp>
      <p:sp>
        <p:nvSpPr>
          <p:cNvPr id="38" name="Ellipse 37"/>
          <p:cNvSpPr/>
          <p:nvPr/>
        </p:nvSpPr>
        <p:spPr>
          <a:xfrm>
            <a:off x="4891088" y="4094163"/>
            <a:ext cx="250825" cy="2524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3533775" y="4094163"/>
            <a:ext cx="252413" cy="2524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5568950" y="4094163"/>
            <a:ext cx="252413" cy="2524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4211638" y="4094163"/>
            <a:ext cx="252412" cy="2524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924675" y="4094163"/>
            <a:ext cx="252413" cy="2524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6246813" y="4094163"/>
            <a:ext cx="252412" cy="2524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7604125" y="4094163"/>
            <a:ext cx="250825" cy="2524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5" name="Gerade Verbindung mit Pfeil 44"/>
          <p:cNvCxnSpPr/>
          <p:nvPr/>
        </p:nvCxnSpPr>
        <p:spPr>
          <a:xfrm flipV="1">
            <a:off x="3657600" y="4333875"/>
            <a:ext cx="0" cy="674688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Tabel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13391"/>
              </p:ext>
            </p:extLst>
          </p:nvPr>
        </p:nvGraphicFramePr>
        <p:xfrm>
          <a:off x="1507331" y="5068888"/>
          <a:ext cx="7069109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24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5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0578">
                  <a:extLst>
                    <a:ext uri="{9D8B030D-6E8A-4147-A177-3AD203B41FA5}">
                      <a16:colId xmlns:a16="http://schemas.microsoft.com/office/drawing/2014/main" val="2715524700"/>
                    </a:ext>
                  </a:extLst>
                </a:gridCol>
              </a:tblGrid>
              <a:tr h="30239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Anzahl Projekte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14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8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13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12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13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41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13</a:t>
                      </a:r>
                      <a:endParaRPr lang="de-DE" sz="1400" dirty="0"/>
                    </a:p>
                  </a:txBody>
                  <a:tcPr marL="91432" marR="914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39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davon abgeschlossen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7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aseline="0" dirty="0" smtClean="0"/>
                        <a:t>6  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 marL="91432" marR="9143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39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in 2017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</a:t>
                      </a:r>
                      <a:endParaRPr lang="de-DE" sz="1400" dirty="0"/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 marL="91432" marR="91432" anchor="ctr"/>
                </a:tc>
                <a:extLst>
                  <a:ext uri="{0D108BD9-81ED-4DB2-BD59-A6C34878D82A}">
                    <a16:rowId xmlns:a16="http://schemas.microsoft.com/office/drawing/2014/main" val="33524292"/>
                  </a:ext>
                </a:extLst>
              </a:tr>
            </a:tbl>
          </a:graphicData>
        </a:graphic>
      </p:graphicFrame>
      <p:cxnSp>
        <p:nvCxnSpPr>
          <p:cNvPr id="48" name="Gerade Verbindung mit Pfeil 47"/>
          <p:cNvCxnSpPr/>
          <p:nvPr/>
        </p:nvCxnSpPr>
        <p:spPr>
          <a:xfrm flipV="1">
            <a:off x="4337050" y="4344988"/>
            <a:ext cx="0" cy="676275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V="1">
            <a:off x="5021263" y="4352925"/>
            <a:ext cx="0" cy="676275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5695950" y="4352925"/>
            <a:ext cx="0" cy="676275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6380163" y="4344988"/>
            <a:ext cx="0" cy="676275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7046913" y="4352925"/>
            <a:ext cx="0" cy="676275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7731125" y="4352925"/>
            <a:ext cx="0" cy="676275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feld 20"/>
          <p:cNvSpPr txBox="1">
            <a:spLocks noChangeArrowheads="1"/>
          </p:cNvSpPr>
          <p:nvPr/>
        </p:nvSpPr>
        <p:spPr bwMode="auto">
          <a:xfrm>
            <a:off x="8086889" y="3824287"/>
            <a:ext cx="625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e-DE" altLang="de-DE" dirty="0" smtClean="0">
                <a:solidFill>
                  <a:schemeClr val="bg1"/>
                </a:solidFill>
              </a:rPr>
              <a:t>2018</a:t>
            </a:r>
            <a:endParaRPr lang="de-DE" altLang="de-DE" dirty="0">
              <a:solidFill>
                <a:schemeClr val="bg1"/>
              </a:solidFill>
            </a:endParaRPr>
          </a:p>
        </p:txBody>
      </p:sp>
      <p:cxnSp>
        <p:nvCxnSpPr>
          <p:cNvPr id="55" name="Gerade Verbindung mit Pfeil 54"/>
          <p:cNvCxnSpPr/>
          <p:nvPr/>
        </p:nvCxnSpPr>
        <p:spPr>
          <a:xfrm flipV="1">
            <a:off x="8358351" y="4332452"/>
            <a:ext cx="0" cy="676275"/>
          </a:xfrm>
          <a:prstGeom prst="straightConnector1">
            <a:avLst/>
          </a:prstGeom>
          <a:ln w="28575">
            <a:solidFill>
              <a:schemeClr val="accent5"/>
            </a:solidFill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llipse 55"/>
          <p:cNvSpPr/>
          <p:nvPr/>
        </p:nvSpPr>
        <p:spPr>
          <a:xfrm>
            <a:off x="8249607" y="4100513"/>
            <a:ext cx="250825" cy="25241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61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QMH TN </a:t>
            </a:r>
            <a:r>
              <a:rPr lang="de-DE" dirty="0" err="1" smtClean="0"/>
              <a:t>Cert</a:t>
            </a:r>
            <a:r>
              <a:rPr lang="de-DE" dirty="0" smtClean="0"/>
              <a:t> Verfahrensanweisung: </a:t>
            </a:r>
            <a:br>
              <a:rPr lang="de-DE" dirty="0" smtClean="0"/>
            </a:br>
            <a:r>
              <a:rPr lang="de-DE" b="1" dirty="0" smtClean="0"/>
              <a:t>CERT-130-VA-017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4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66722" y="1368000"/>
            <a:ext cx="8324853" cy="459147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 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12" y="1368000"/>
            <a:ext cx="6972298" cy="4006637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sp>
        <p:nvSpPr>
          <p:cNvPr id="6" name="Rechteck 5"/>
          <p:cNvSpPr/>
          <p:nvPr/>
        </p:nvSpPr>
        <p:spPr>
          <a:xfrm>
            <a:off x="572957" y="5584530"/>
            <a:ext cx="69722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700" dirty="0"/>
              <a:t>http://extranet.tuev-nord.de/sites/TNCert_QMS/TNCERT%20QMH%20NEU/Forms/AllItems.aspx?RootFolder=%2Fsites%2FTNCert%5FQMS%2FTNCERT%20QMH%20NEU%2F130&amp;FolderCTID=0x01200060AE8DC4B3EF3D4EA6A8D34D377673BE&amp;View=%7B344CCA61%2DE925%2D4293%2D8E81%2D4665CCE5CE35%7D</a:t>
            </a:r>
          </a:p>
        </p:txBody>
      </p:sp>
    </p:spTree>
    <p:extLst>
      <p:ext uri="{BB962C8B-B14F-4D97-AF65-F5344CB8AC3E}">
        <p14:creationId xmlns:p14="http://schemas.microsoft.com/office/powerpoint/2010/main" val="40123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362163"/>
            <a:ext cx="8209275" cy="684000"/>
          </a:xfrm>
        </p:spPr>
        <p:txBody>
          <a:bodyPr/>
          <a:lstStyle/>
          <a:p>
            <a:r>
              <a:rPr lang="en-US" dirty="0" smtClean="0"/>
              <a:t>4.</a:t>
            </a:r>
            <a:r>
              <a:rPr lang="en-US" dirty="0" smtClean="0"/>
              <a:t> </a:t>
            </a:r>
            <a:r>
              <a:rPr lang="en-US" dirty="0" err="1" smtClean="0"/>
              <a:t>Überblick</a:t>
            </a:r>
            <a:r>
              <a:rPr lang="en-US" dirty="0" smtClean="0"/>
              <a:t> </a:t>
            </a:r>
            <a:r>
              <a:rPr lang="en-US" dirty="0" err="1" smtClean="0"/>
              <a:t>Antragsarten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5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468000" y="1473413"/>
            <a:ext cx="3874618" cy="2569198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System Certification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Product certification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Certification of persons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Verifications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Second party </a:t>
            </a:r>
            <a:r>
              <a:rPr lang="en-US" sz="1600" dirty="0" smtClean="0"/>
              <a:t>Audits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Trainings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…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69875" lvl="1" indent="0">
              <a:buClr>
                <a:schemeClr val="bg1"/>
              </a:buClr>
              <a:buNone/>
            </a:pPr>
            <a:endParaRPr lang="en-US" dirty="0" smtClean="0"/>
          </a:p>
          <a:p>
            <a:pPr marL="269875" lvl="1" indent="0">
              <a:buClr>
                <a:schemeClr val="bg1"/>
              </a:buClr>
              <a:buNone/>
            </a:pPr>
            <a:endParaRPr lang="en-US" dirty="0" smtClean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>
          <a:xfrm>
            <a:off x="4679950" y="1473414"/>
            <a:ext cx="3874618" cy="2569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70000" indent="-270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20000"/>
              <a:buFont typeface="Symbol" panose="05050102010706020507" pitchFamily="18" charset="2"/>
              <a:buChar char="-"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9500" indent="-270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20000"/>
              <a:buFont typeface="Symbol" panose="05050102010706020507" pitchFamily="18" charset="2"/>
              <a:buChar char="-"/>
              <a:tabLst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lang="de-DE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ISO </a:t>
            </a:r>
            <a:r>
              <a:rPr lang="en-US" sz="1600" dirty="0"/>
              <a:t>/ IEC Standards </a:t>
            </a:r>
            <a:br>
              <a:rPr lang="en-US" sz="1600" dirty="0"/>
            </a:br>
            <a:r>
              <a:rPr lang="en-US" sz="1600" dirty="0" smtClean="0"/>
              <a:t>(accredited or non-accredited)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TN-House Standards </a:t>
            </a:r>
            <a:br>
              <a:rPr lang="en-US" sz="1600" dirty="0" smtClean="0"/>
            </a:br>
            <a:r>
              <a:rPr lang="en-US" sz="1600" dirty="0" smtClean="0"/>
              <a:t>(e.g. Service Quality) 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External </a:t>
            </a:r>
            <a:r>
              <a:rPr lang="en-US" sz="1600" dirty="0" smtClean="0"/>
              <a:t>Standard owner </a:t>
            </a:r>
            <a:r>
              <a:rPr lang="en-US" sz="1600" dirty="0"/>
              <a:t>(e.g. FSC)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IRCA etc.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Upgrades/Redesign </a:t>
            </a:r>
            <a:r>
              <a:rPr lang="en-US" sz="1600" dirty="0"/>
              <a:t>of </a:t>
            </a:r>
            <a:r>
              <a:rPr lang="en-US" sz="1600" dirty="0" smtClean="0"/>
              <a:t>Standards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de-DE" sz="1600" dirty="0" err="1" smtClean="0"/>
              <a:t>Enhancement</a:t>
            </a:r>
            <a:r>
              <a:rPr lang="de-DE" sz="1600" dirty="0" smtClean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accrediation</a:t>
            </a:r>
            <a:endParaRPr lang="de-DE" sz="1600" dirty="0"/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… </a:t>
            </a:r>
          </a:p>
          <a:p>
            <a:pPr marL="269875" lvl="1" indent="0">
              <a:buClr>
                <a:schemeClr val="bg1"/>
              </a:buClr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68313" y="4333262"/>
            <a:ext cx="3876421" cy="1627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70000" indent="-270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20000"/>
              <a:buFont typeface="Symbol" panose="05050102010706020507" pitchFamily="18" charset="2"/>
              <a:buChar char="-"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9500" indent="-270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20000"/>
              <a:buFont typeface="Symbol" panose="05050102010706020507" pitchFamily="18" charset="2"/>
              <a:buChar char="-"/>
              <a:tabLst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lang="de-DE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Process innovations </a:t>
            </a:r>
            <a:endParaRPr lang="en-US" sz="1600" dirty="0" smtClean="0"/>
          </a:p>
          <a:p>
            <a:pPr lvl="2">
              <a:buClr>
                <a:schemeClr val="bg1"/>
              </a:buClr>
            </a:pPr>
            <a:r>
              <a:rPr lang="en-US" sz="1600" dirty="0"/>
              <a:t>N</a:t>
            </a:r>
            <a:r>
              <a:rPr lang="en-US" sz="1600" dirty="0" smtClean="0"/>
              <a:t>ew </a:t>
            </a:r>
            <a:r>
              <a:rPr lang="en-US" sz="1600" dirty="0"/>
              <a:t>ways for selling </a:t>
            </a:r>
            <a:r>
              <a:rPr lang="en-US" sz="1600" dirty="0" smtClean="0"/>
              <a:t>e.g</a:t>
            </a:r>
            <a:r>
              <a:rPr lang="en-US" sz="1600" dirty="0"/>
              <a:t>. </a:t>
            </a:r>
            <a:r>
              <a:rPr lang="en-US" sz="1600" dirty="0" smtClean="0"/>
              <a:t>online shop</a:t>
            </a:r>
          </a:p>
          <a:p>
            <a:pPr lvl="2">
              <a:buClr>
                <a:schemeClr val="bg1"/>
              </a:buClr>
            </a:pPr>
            <a:r>
              <a:rPr lang="en-US" sz="1600" dirty="0" smtClean="0"/>
              <a:t>Online </a:t>
            </a:r>
            <a:r>
              <a:rPr lang="en-US" sz="1600" dirty="0"/>
              <a:t>Training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69875" lvl="1" indent="0">
              <a:buClr>
                <a:schemeClr val="bg1"/>
              </a:buClr>
              <a:buNone/>
            </a:pPr>
            <a:endParaRPr lang="en-US" dirty="0" smtClean="0"/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69875" lvl="1" indent="0">
              <a:buClr>
                <a:schemeClr val="bg1"/>
              </a:buClr>
              <a:buFont typeface="Symbol" panose="05050102010706020507" pitchFamily="18" charset="2"/>
              <a:buNone/>
            </a:pPr>
            <a:endParaRPr lang="en-US" dirty="0" smtClean="0"/>
          </a:p>
          <a:p>
            <a:pPr marL="269875" lvl="1" indent="0">
              <a:buClr>
                <a:schemeClr val="bg1"/>
              </a:buClr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11" name="Inhaltsplatzhalter 4"/>
          <p:cNvSpPr txBox="1">
            <a:spLocks/>
          </p:cNvSpPr>
          <p:nvPr/>
        </p:nvSpPr>
        <p:spPr>
          <a:xfrm>
            <a:off x="4679950" y="4333262"/>
            <a:ext cx="3874618" cy="163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>
            <a:noAutofit/>
          </a:bodyPr>
          <a:lstStyle>
            <a:lvl1pPr marL="270000" indent="-270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30000"/>
              <a:buFont typeface="Wingdings" panose="05000000000000000000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9750" indent="-269875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20000"/>
              <a:buFont typeface="Symbol" panose="05050102010706020507" pitchFamily="18" charset="2"/>
              <a:buChar char="-"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9625" indent="-269875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9500" indent="-2700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120000"/>
              <a:buFont typeface="Symbol" panose="05050102010706020507" pitchFamily="18" charset="2"/>
              <a:buChar char="-"/>
              <a:tabLst/>
              <a:defRPr lang="de-DE" sz="18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None/>
              <a:defRPr lang="de-DE" sz="18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New business </a:t>
            </a:r>
            <a:r>
              <a:rPr lang="en-US" sz="1600" dirty="0"/>
              <a:t>model for certification </a:t>
            </a:r>
            <a:r>
              <a:rPr lang="en-US" sz="1600" dirty="0" smtClean="0"/>
              <a:t>business …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….</a:t>
            </a:r>
          </a:p>
          <a:p>
            <a:pPr lvl="1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269875" lvl="1" indent="0">
              <a:buClr>
                <a:schemeClr val="bg1"/>
              </a:buClr>
              <a:buFont typeface="Symbol" panose="05050102010706020507" pitchFamily="18" charset="2"/>
              <a:buNone/>
            </a:pPr>
            <a:endParaRPr lang="en-US" dirty="0" smtClean="0"/>
          </a:p>
          <a:p>
            <a:pPr marL="269875" lvl="1" indent="0">
              <a:buClr>
                <a:schemeClr val="bg1"/>
              </a:buClr>
              <a:buFont typeface="Symbol" panose="05050102010706020507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8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5</a:t>
            </a:r>
            <a:r>
              <a:rPr lang="de-DE" dirty="0" smtClean="0"/>
              <a:t>. </a:t>
            </a:r>
            <a:r>
              <a:rPr lang="de-DE" dirty="0" smtClean="0"/>
              <a:t>Allgemeine </a:t>
            </a:r>
            <a:r>
              <a:rPr lang="de-DE" dirty="0" err="1" smtClean="0"/>
              <a:t>übersicht</a:t>
            </a:r>
            <a:r>
              <a:rPr lang="de-DE" dirty="0" smtClean="0"/>
              <a:t> </a:t>
            </a:r>
            <a:r>
              <a:rPr lang="de-DE" dirty="0" err="1" smtClean="0"/>
              <a:t>innovationsProzess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Christiane Steinkämper│ Innovationsmanagement │ Essen, 17.04.2018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039C-867F-E04C-A141-D8F6CB4F57B5}" type="slidenum">
              <a:rPr lang="de-DE" smtClean="0"/>
              <a:t>6</a:t>
            </a:fld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6" name="Shape 584"/>
          <p:cNvSpPr/>
          <p:nvPr/>
        </p:nvSpPr>
        <p:spPr>
          <a:xfrm>
            <a:off x="507999" y="1365406"/>
            <a:ext cx="8126414" cy="1"/>
          </a:xfrm>
          <a:prstGeom prst="line">
            <a:avLst/>
          </a:prstGeom>
          <a:ln w="12700">
            <a:solidFill>
              <a:schemeClr val="accent1">
                <a:lumOff val="-14745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" name="Shape 522"/>
          <p:cNvSpPr/>
          <p:nvPr/>
        </p:nvSpPr>
        <p:spPr>
          <a:xfrm>
            <a:off x="1259197" y="1463196"/>
            <a:ext cx="7163443" cy="361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lnSpc>
                <a:spcPct val="120000"/>
              </a:lnSpc>
              <a:defRPr sz="1600" b="1" spc="62">
                <a:solidFill>
                  <a:schemeClr val="accent6">
                    <a:lumOff val="-4705"/>
                  </a:schemeClr>
                </a:solidFill>
              </a:defRPr>
            </a:pPr>
            <a:endParaRPr spc="73" dirty="0"/>
          </a:p>
        </p:txBody>
      </p:sp>
      <p:sp>
        <p:nvSpPr>
          <p:cNvPr id="9" name="Rechteck 8"/>
          <p:cNvSpPr/>
          <p:nvPr/>
        </p:nvSpPr>
        <p:spPr>
          <a:xfrm>
            <a:off x="3687650" y="1711604"/>
            <a:ext cx="1540729" cy="343107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/>
              <a:t>New Application</a:t>
            </a:r>
            <a:endParaRPr lang="en-US" sz="1200" b="1" dirty="0"/>
          </a:p>
        </p:txBody>
      </p:sp>
      <p:grpSp>
        <p:nvGrpSpPr>
          <p:cNvPr id="10" name="Gruppieren 4"/>
          <p:cNvGrpSpPr>
            <a:grpSpLocks/>
          </p:cNvGrpSpPr>
          <p:nvPr/>
        </p:nvGrpSpPr>
        <p:grpSpPr bwMode="auto">
          <a:xfrm>
            <a:off x="1731752" y="3428878"/>
            <a:ext cx="1714506" cy="1455240"/>
            <a:chOff x="4003668" y="3682401"/>
            <a:chExt cx="1946972" cy="3060323"/>
          </a:xfrm>
          <a:solidFill>
            <a:schemeClr val="accent3">
              <a:lumMod val="75000"/>
            </a:schemeClr>
          </a:solidFill>
        </p:grpSpPr>
        <p:sp>
          <p:nvSpPr>
            <p:cNvPr id="11" name="Pfeil nach unten 10"/>
            <p:cNvSpPr/>
            <p:nvPr/>
          </p:nvSpPr>
          <p:spPr>
            <a:xfrm>
              <a:off x="4003668" y="3682401"/>
              <a:ext cx="1946972" cy="3060323"/>
            </a:xfrm>
            <a:prstGeom prst="downArrow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sz="1200" dirty="0"/>
            </a:p>
          </p:txBody>
        </p:sp>
        <p:sp>
          <p:nvSpPr>
            <p:cNvPr id="12" name="Textfeld 12"/>
            <p:cNvSpPr txBox="1">
              <a:spLocks noChangeArrowheads="1"/>
            </p:cNvSpPr>
            <p:nvPr/>
          </p:nvSpPr>
          <p:spPr bwMode="auto">
            <a:xfrm>
              <a:off x="4329258" y="5212563"/>
              <a:ext cx="1370092" cy="647245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en-US" altLang="de-DE" sz="1000" dirty="0">
                  <a:solidFill>
                    <a:schemeClr val="bg1"/>
                  </a:solidFill>
                  <a:latin typeface="Arial" charset="0"/>
                  <a:cs typeface="Arial" charset="0"/>
                  <a:hlinkClick r:id="rId3" action="ppaction://hlinksldjump"/>
                </a:rPr>
                <a:t>PM starts product</a:t>
              </a:r>
            </a:p>
            <a:p>
              <a:pPr algn="ctr" eaLnBrk="1" hangingPunct="1">
                <a:defRPr/>
              </a:pPr>
              <a:r>
                <a:rPr lang="en-US" altLang="de-DE" sz="1000" dirty="0" smtClean="0">
                  <a:solidFill>
                    <a:schemeClr val="bg1"/>
                  </a:solidFill>
                  <a:latin typeface="Arial" charset="0"/>
                  <a:cs typeface="Arial" charset="0"/>
                  <a:hlinkClick r:id="rId3" action="ppaction://hlinksldjump"/>
                </a:rPr>
                <a:t>Development</a:t>
              </a:r>
              <a:endParaRPr lang="en-US" altLang="de-DE" sz="1000" dirty="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3" name="Gruppieren 4"/>
          <p:cNvGrpSpPr>
            <a:grpSpLocks/>
          </p:cNvGrpSpPr>
          <p:nvPr/>
        </p:nvGrpSpPr>
        <p:grpSpPr bwMode="auto">
          <a:xfrm>
            <a:off x="3685737" y="5846283"/>
            <a:ext cx="1573168" cy="363769"/>
            <a:chOff x="6559151" y="4076467"/>
            <a:chExt cx="1845905" cy="1564247"/>
          </a:xfrm>
        </p:grpSpPr>
        <p:sp>
          <p:nvSpPr>
            <p:cNvPr id="14" name="Pfeil nach unten 13"/>
            <p:cNvSpPr/>
            <p:nvPr/>
          </p:nvSpPr>
          <p:spPr>
            <a:xfrm>
              <a:off x="6559151" y="4076467"/>
              <a:ext cx="1845905" cy="1564247"/>
            </a:xfrm>
            <a:prstGeom prst="downArrow">
              <a:avLst>
                <a:gd name="adj1" fmla="val 50000"/>
                <a:gd name="adj2" fmla="val 57142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de-DE" sz="1200" dirty="0"/>
            </a:p>
          </p:txBody>
        </p:sp>
        <p:sp>
          <p:nvSpPr>
            <p:cNvPr id="15" name="Textfeld 12"/>
            <p:cNvSpPr txBox="1">
              <a:spLocks noChangeArrowheads="1"/>
            </p:cNvSpPr>
            <p:nvPr/>
          </p:nvSpPr>
          <p:spPr bwMode="auto">
            <a:xfrm>
              <a:off x="6771050" y="4382626"/>
              <a:ext cx="1456713" cy="94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1" hangingPunct="1">
                <a:defRPr/>
              </a:pPr>
              <a:r>
                <a:rPr lang="de-DE" altLang="de-DE" sz="105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Roll-out</a:t>
              </a:r>
            </a:p>
          </p:txBody>
        </p:sp>
      </p:grpSp>
      <p:sp>
        <p:nvSpPr>
          <p:cNvPr id="16" name="Pfeil nach rechts 15">
            <a:hlinkClick r:id="rId4" action="ppaction://hlinkfile"/>
          </p:cNvPr>
          <p:cNvSpPr/>
          <p:nvPr/>
        </p:nvSpPr>
        <p:spPr>
          <a:xfrm rot="5400000">
            <a:off x="4351331" y="1896330"/>
            <a:ext cx="241981" cy="714891"/>
          </a:xfrm>
          <a:prstGeom prst="rightArrow">
            <a:avLst>
              <a:gd name="adj1" fmla="val 28378"/>
              <a:gd name="adj2" fmla="val 58108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00"/>
          </a:p>
        </p:txBody>
      </p:sp>
      <p:cxnSp>
        <p:nvCxnSpPr>
          <p:cNvPr id="17" name="Gerade Verbindung 143"/>
          <p:cNvCxnSpPr/>
          <p:nvPr/>
        </p:nvCxnSpPr>
        <p:spPr>
          <a:xfrm>
            <a:off x="4486732" y="5364837"/>
            <a:ext cx="0" cy="126410"/>
          </a:xfrm>
          <a:prstGeom prst="line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Abgerundetes Rechteck 17"/>
          <p:cNvSpPr/>
          <p:nvPr/>
        </p:nvSpPr>
        <p:spPr>
          <a:xfrm>
            <a:off x="3126366" y="3021025"/>
            <a:ext cx="2833818" cy="27241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1">
              <a:defRPr/>
            </a:pPr>
            <a:r>
              <a:rPr lang="en-US" sz="1000" dirty="0"/>
              <a:t>Steering </a:t>
            </a:r>
            <a:r>
              <a:rPr lang="en-US" sz="1000" dirty="0" smtClean="0"/>
              <a:t>Committee</a:t>
            </a:r>
            <a:endParaRPr lang="en-US" sz="1000" dirty="0"/>
          </a:p>
        </p:txBody>
      </p:sp>
      <p:sp>
        <p:nvSpPr>
          <p:cNvPr id="19" name="Abgerundetes Rechteck 18"/>
          <p:cNvSpPr/>
          <p:nvPr/>
        </p:nvSpPr>
        <p:spPr>
          <a:xfrm>
            <a:off x="3107246" y="2491561"/>
            <a:ext cx="2833819" cy="27241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1">
              <a:defRPr/>
            </a:pPr>
            <a:r>
              <a:rPr lang="de-DE" sz="1000" dirty="0" smtClean="0"/>
              <a:t>Innovation Management</a:t>
            </a:r>
            <a:endParaRPr lang="de-DE" sz="1000" dirty="0"/>
          </a:p>
        </p:txBody>
      </p:sp>
      <p:sp>
        <p:nvSpPr>
          <p:cNvPr id="20" name="Abgerundetes Rechteck 19"/>
          <p:cNvSpPr/>
          <p:nvPr/>
        </p:nvSpPr>
        <p:spPr>
          <a:xfrm>
            <a:off x="3175663" y="5468009"/>
            <a:ext cx="2833818" cy="27241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1">
              <a:defRPr/>
            </a:pPr>
            <a:r>
              <a:rPr lang="en-US" sz="1000" dirty="0"/>
              <a:t>Steering </a:t>
            </a:r>
            <a:r>
              <a:rPr lang="en-US" sz="1000" dirty="0" smtClean="0"/>
              <a:t>Committee</a:t>
            </a:r>
            <a:endParaRPr lang="en-US" sz="1000" dirty="0"/>
          </a:p>
        </p:txBody>
      </p:sp>
      <p:sp>
        <p:nvSpPr>
          <p:cNvPr id="21" name="Abgerundetes Rechteck 20"/>
          <p:cNvSpPr/>
          <p:nvPr/>
        </p:nvSpPr>
        <p:spPr>
          <a:xfrm>
            <a:off x="3190815" y="5077137"/>
            <a:ext cx="2795742" cy="272413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1">
              <a:defRPr/>
            </a:pPr>
            <a:r>
              <a:rPr lang="de-DE" sz="1000" dirty="0" smtClean="0"/>
              <a:t>Innovation Management</a:t>
            </a:r>
            <a:endParaRPr lang="de-DE" sz="1000" dirty="0"/>
          </a:p>
        </p:txBody>
      </p:sp>
      <p:grpSp>
        <p:nvGrpSpPr>
          <p:cNvPr id="22" name="Gruppieren 21"/>
          <p:cNvGrpSpPr/>
          <p:nvPr/>
        </p:nvGrpSpPr>
        <p:grpSpPr>
          <a:xfrm>
            <a:off x="3422894" y="3376249"/>
            <a:ext cx="2202525" cy="1634488"/>
            <a:chOff x="1927860" y="3245035"/>
            <a:chExt cx="2943985" cy="1802951"/>
          </a:xfrm>
        </p:grpSpPr>
        <p:sp>
          <p:nvSpPr>
            <p:cNvPr id="23" name="Abgerundetes Rechteck 22"/>
            <p:cNvSpPr/>
            <p:nvPr/>
          </p:nvSpPr>
          <p:spPr>
            <a:xfrm>
              <a:off x="1927860" y="3245035"/>
              <a:ext cx="2943985" cy="1802951"/>
            </a:xfrm>
            <a:prstGeom prst="roundRect">
              <a:avLst/>
            </a:prstGeom>
            <a:solidFill>
              <a:srgbClr val="FFFFFF"/>
            </a:solidFill>
            <a:ln w="25400" cap="flat">
              <a:solidFill>
                <a:srgbClr val="0070C0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r>
                <a:rPr lang="en-US" sz="1000" dirty="0" smtClean="0"/>
                <a:t>Project XYZ</a:t>
              </a:r>
            </a:p>
            <a:p>
              <a:r>
                <a:rPr lang="en-US" sz="1000" dirty="0" smtClean="0"/>
                <a:t>Innovation</a:t>
              </a:r>
              <a:br>
                <a:rPr lang="en-US" sz="1000" dirty="0" smtClean="0"/>
              </a:br>
              <a:r>
                <a:rPr lang="en-US" sz="1000" dirty="0" smtClean="0"/>
                <a:t>Controlling</a:t>
              </a:r>
            </a:p>
            <a:p>
              <a:r>
                <a:rPr lang="en-US" sz="1000" dirty="0" smtClean="0"/>
                <a:t>QMB </a:t>
              </a:r>
            </a:p>
            <a:p>
              <a:r>
                <a:rPr lang="en-US" sz="1000" dirty="0" smtClean="0"/>
                <a:t>Accreditation</a:t>
              </a:r>
            </a:p>
            <a:p>
              <a:r>
                <a:rPr lang="en-US" sz="1000" dirty="0" smtClean="0"/>
                <a:t>Marketing &amp; Sales</a:t>
              </a:r>
            </a:p>
            <a:p>
              <a:r>
                <a:rPr lang="en-US" sz="1000" dirty="0" smtClean="0"/>
                <a:t>Certification Service</a:t>
              </a:r>
            </a:p>
            <a:p>
              <a:r>
                <a:rPr lang="en-US" sz="1000" dirty="0" smtClean="0"/>
                <a:t>Insurance</a:t>
              </a:r>
              <a:br>
                <a:rPr lang="en-US" sz="1000" dirty="0" smtClean="0"/>
              </a:br>
              <a:r>
                <a:rPr lang="en-US" sz="1000" dirty="0" smtClean="0"/>
                <a:t>Business Model &amp; piloting</a:t>
              </a:r>
              <a:endParaRPr lang="en-US" sz="1000" dirty="0"/>
            </a:p>
          </p:txBody>
        </p:sp>
        <p:pic>
          <p:nvPicPr>
            <p:cNvPr id="24" name="Grafik 116" descr="Quality Criteria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137" y="3496581"/>
              <a:ext cx="501627" cy="235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6" descr="Bildergebnis für contract icon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823" y="3747136"/>
              <a:ext cx="480149" cy="374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Bildergebnis für marketing icon png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375" y="4066970"/>
              <a:ext cx="745271" cy="390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" name="Picture 18" descr="Bildergebnis für controlling symbol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755" y="4522175"/>
            <a:ext cx="452300" cy="39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Gerade Verbindung 143"/>
          <p:cNvCxnSpPr/>
          <p:nvPr/>
        </p:nvCxnSpPr>
        <p:spPr>
          <a:xfrm>
            <a:off x="4485934" y="3269748"/>
            <a:ext cx="0" cy="213002"/>
          </a:xfrm>
          <a:prstGeom prst="line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Abgerundetes Rechteck 28"/>
          <p:cNvSpPr/>
          <p:nvPr/>
        </p:nvSpPr>
        <p:spPr>
          <a:xfrm>
            <a:off x="895835" y="5349990"/>
            <a:ext cx="2084637" cy="44267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 hangingPunct="1">
              <a:defRPr/>
            </a:pPr>
            <a:r>
              <a:rPr lang="en-US" sz="1000" dirty="0"/>
              <a:t>Steering </a:t>
            </a:r>
            <a:r>
              <a:rPr lang="en-US" sz="1000" dirty="0" smtClean="0"/>
              <a:t>Committee </a:t>
            </a:r>
          </a:p>
          <a:p>
            <a:pPr algn="ctr" hangingPunct="1">
              <a:defRPr/>
            </a:pPr>
            <a:r>
              <a:rPr lang="en-US" sz="1000" dirty="0" smtClean="0"/>
              <a:t>local entity e.g. TN Cert</a:t>
            </a:r>
            <a:endParaRPr lang="en-US" sz="1000" dirty="0"/>
          </a:p>
        </p:txBody>
      </p:sp>
      <p:cxnSp>
        <p:nvCxnSpPr>
          <p:cNvPr id="30" name="Gerade Verbindung mit Pfeil 29"/>
          <p:cNvCxnSpPr/>
          <p:nvPr/>
        </p:nvCxnSpPr>
        <p:spPr>
          <a:xfrm flipV="1">
            <a:off x="2991695" y="5601341"/>
            <a:ext cx="172745" cy="2874"/>
          </a:xfrm>
          <a:prstGeom prst="straightConnector1">
            <a:avLst/>
          </a:prstGeom>
          <a:noFill/>
          <a:ln w="19050" cap="flat">
            <a:solidFill>
              <a:schemeClr val="accent1">
                <a:lumMod val="50000"/>
              </a:schemeClr>
            </a:solidFill>
            <a:prstDash val="solid"/>
            <a:round/>
            <a:headEnd type="triangle"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Gerade Verbindung 143"/>
          <p:cNvCxnSpPr/>
          <p:nvPr/>
        </p:nvCxnSpPr>
        <p:spPr>
          <a:xfrm>
            <a:off x="4485934" y="4952110"/>
            <a:ext cx="0" cy="128876"/>
          </a:xfrm>
          <a:prstGeom prst="line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143"/>
          <p:cNvCxnSpPr/>
          <p:nvPr/>
        </p:nvCxnSpPr>
        <p:spPr>
          <a:xfrm>
            <a:off x="4485934" y="2808023"/>
            <a:ext cx="0" cy="213002"/>
          </a:xfrm>
          <a:prstGeom prst="line">
            <a:avLst/>
          </a:prstGeom>
          <a:ln w="28575">
            <a:solidFill>
              <a:schemeClr val="bg2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777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8" y="185285"/>
            <a:ext cx="8209275" cy="684000"/>
          </a:xfrm>
        </p:spPr>
        <p:txBody>
          <a:bodyPr/>
          <a:lstStyle/>
          <a:p>
            <a:r>
              <a:rPr lang="de-DE" dirty="0"/>
              <a:t>6</a:t>
            </a:r>
            <a:r>
              <a:rPr lang="de-DE" dirty="0" smtClean="0"/>
              <a:t>. </a:t>
            </a:r>
            <a:r>
              <a:rPr lang="de-DE" dirty="0"/>
              <a:t>Roadmap - Innovationsmanagement im </a:t>
            </a:r>
            <a:r>
              <a:rPr lang="de-DE" dirty="0" smtClean="0"/>
              <a:t>Detail 1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039C-867F-E04C-A141-D8F6CB4F57B5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122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122C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833377" y="1562606"/>
            <a:ext cx="5973652" cy="3283653"/>
          </a:xfrm>
          <a:custGeom>
            <a:avLst/>
            <a:gdLst>
              <a:gd name="connsiteX0" fmla="*/ 0 w 5973652"/>
              <a:gd name="connsiteY0" fmla="*/ 243045 h 3283653"/>
              <a:gd name="connsiteX1" fmla="*/ 2129742 w 5973652"/>
              <a:gd name="connsiteY1" fmla="*/ 150447 h 3283653"/>
              <a:gd name="connsiteX2" fmla="*/ 2141317 w 5973652"/>
              <a:gd name="connsiteY2" fmla="*/ 2002397 h 3283653"/>
              <a:gd name="connsiteX3" fmla="*/ 4467828 w 5973652"/>
              <a:gd name="connsiteY3" fmla="*/ 1886650 h 3283653"/>
              <a:gd name="connsiteX4" fmla="*/ 5914664 w 5973652"/>
              <a:gd name="connsiteY4" fmla="*/ 3240888 h 3283653"/>
              <a:gd name="connsiteX5" fmla="*/ 5555848 w 5973652"/>
              <a:gd name="connsiteY5" fmla="*/ 2812624 h 328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3652" h="3283653">
                <a:moveTo>
                  <a:pt x="0" y="243045"/>
                </a:moveTo>
                <a:cubicBezTo>
                  <a:pt x="886428" y="50133"/>
                  <a:pt x="1772856" y="-142778"/>
                  <a:pt x="2129742" y="150447"/>
                </a:cubicBezTo>
                <a:cubicBezTo>
                  <a:pt x="2486628" y="443672"/>
                  <a:pt x="1751636" y="1713030"/>
                  <a:pt x="2141317" y="2002397"/>
                </a:cubicBezTo>
                <a:cubicBezTo>
                  <a:pt x="2530998" y="2291764"/>
                  <a:pt x="3838937" y="1680235"/>
                  <a:pt x="4467828" y="1886650"/>
                </a:cubicBezTo>
                <a:cubicBezTo>
                  <a:pt x="5096719" y="2093065"/>
                  <a:pt x="5733327" y="3086559"/>
                  <a:pt x="5914664" y="3240888"/>
                </a:cubicBezTo>
                <a:cubicBezTo>
                  <a:pt x="6096001" y="3395217"/>
                  <a:pt x="5825924" y="3103920"/>
                  <a:pt x="5555848" y="2812624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601884" y="1607676"/>
            <a:ext cx="5486400" cy="2624872"/>
          </a:xfrm>
          <a:custGeom>
            <a:avLst/>
            <a:gdLst>
              <a:gd name="connsiteX0" fmla="*/ 0 w 5486400"/>
              <a:gd name="connsiteY0" fmla="*/ 614663 h 2624872"/>
              <a:gd name="connsiteX1" fmla="*/ 2615878 w 5486400"/>
              <a:gd name="connsiteY1" fmla="*/ 105377 h 2624872"/>
              <a:gd name="connsiteX2" fmla="*/ 2430683 w 5486400"/>
              <a:gd name="connsiteY2" fmla="*/ 2431889 h 2624872"/>
              <a:gd name="connsiteX3" fmla="*/ 5486400 w 5486400"/>
              <a:gd name="connsiteY3" fmla="*/ 2489762 h 2624872"/>
              <a:gd name="connsiteX4" fmla="*/ 5486400 w 5486400"/>
              <a:gd name="connsiteY4" fmla="*/ 2489762 h 26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624872">
                <a:moveTo>
                  <a:pt x="0" y="614663"/>
                </a:moveTo>
                <a:cubicBezTo>
                  <a:pt x="1105382" y="208584"/>
                  <a:pt x="2210764" y="-197494"/>
                  <a:pt x="2615878" y="105377"/>
                </a:cubicBezTo>
                <a:cubicBezTo>
                  <a:pt x="3020992" y="408248"/>
                  <a:pt x="1952263" y="2034492"/>
                  <a:pt x="2430683" y="2431889"/>
                </a:cubicBezTo>
                <a:cubicBezTo>
                  <a:pt x="2909103" y="2829287"/>
                  <a:pt x="5486400" y="2489762"/>
                  <a:pt x="5486400" y="2489762"/>
                </a:cubicBezTo>
                <a:lnTo>
                  <a:pt x="5486400" y="2489762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ihandform 9"/>
          <p:cNvSpPr/>
          <p:nvPr/>
        </p:nvSpPr>
        <p:spPr>
          <a:xfrm>
            <a:off x="1382506" y="2051028"/>
            <a:ext cx="6380257" cy="3235679"/>
          </a:xfrm>
          <a:custGeom>
            <a:avLst/>
            <a:gdLst>
              <a:gd name="connsiteX0" fmla="*/ 0 w 6562846"/>
              <a:gd name="connsiteY0" fmla="*/ 844575 h 3235679"/>
              <a:gd name="connsiteX1" fmla="*/ 3113590 w 6562846"/>
              <a:gd name="connsiteY1" fmla="*/ 115370 h 3235679"/>
              <a:gd name="connsiteX2" fmla="*/ 2395960 w 6562846"/>
              <a:gd name="connsiteY2" fmla="*/ 2997466 h 3235679"/>
              <a:gd name="connsiteX3" fmla="*/ 6562846 w 6562846"/>
              <a:gd name="connsiteY3" fmla="*/ 3066914 h 3235679"/>
              <a:gd name="connsiteX4" fmla="*/ 6562846 w 6562846"/>
              <a:gd name="connsiteY4" fmla="*/ 3066914 h 3235679"/>
              <a:gd name="connsiteX5" fmla="*/ 6562846 w 6562846"/>
              <a:gd name="connsiteY5" fmla="*/ 3066914 h 323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2846" h="3235679">
                <a:moveTo>
                  <a:pt x="0" y="844575"/>
                </a:moveTo>
                <a:cubicBezTo>
                  <a:pt x="1357131" y="300565"/>
                  <a:pt x="2714263" y="-243445"/>
                  <a:pt x="3113590" y="115370"/>
                </a:cubicBezTo>
                <a:cubicBezTo>
                  <a:pt x="3512917" y="474185"/>
                  <a:pt x="1821084" y="2505542"/>
                  <a:pt x="2395960" y="2997466"/>
                </a:cubicBezTo>
                <a:cubicBezTo>
                  <a:pt x="2970836" y="3489390"/>
                  <a:pt x="6562846" y="3066914"/>
                  <a:pt x="6562846" y="3066914"/>
                </a:cubicBezTo>
                <a:lnTo>
                  <a:pt x="6562846" y="3066914"/>
                </a:lnTo>
                <a:lnTo>
                  <a:pt x="6562846" y="3066914"/>
                </a:lnTo>
              </a:path>
            </a:pathLst>
          </a:custGeom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33955" y="3001389"/>
            <a:ext cx="2288223" cy="204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Neuer</a:t>
            </a:r>
            <a:r>
              <a:rPr kumimoji="0" lang="de-DE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Antrag*</a:t>
            </a:r>
            <a:endParaRPr kumimoji="0" lang="de-DE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 smtClean="0"/>
              <a:t>Ideengeber füllt Antrag aus, Freigabe über PC Leiter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 smtClean="0"/>
              <a:t>Antrag an das Innovationsmanagement OBS SC/ TN </a:t>
            </a:r>
            <a:r>
              <a:rPr lang="de-DE" sz="1100" dirty="0" err="1" smtClean="0"/>
              <a:t>Cert</a:t>
            </a:r>
            <a:endParaRPr lang="de-DE" sz="110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100" dirty="0" smtClean="0"/>
              <a:t>Vor  Entwicklung muss Versicherungsgesellschaft informiert </a:t>
            </a:r>
            <a:r>
              <a:rPr lang="de-DE" sz="1100" dirty="0" smtClean="0"/>
              <a:t>werden, ob Dienstleistung aufgenommen werden kann.</a:t>
            </a:r>
            <a:endParaRPr lang="de-DE" sz="1100" dirty="0" smtClean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DE" sz="1100" dirty="0"/>
          </a:p>
        </p:txBody>
      </p:sp>
      <p:sp>
        <p:nvSpPr>
          <p:cNvPr id="18" name="Rechteck 17"/>
          <p:cNvSpPr/>
          <p:nvPr/>
        </p:nvSpPr>
        <p:spPr>
          <a:xfrm>
            <a:off x="4215451" y="3386109"/>
            <a:ext cx="29351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200" b="1" dirty="0" err="1" smtClean="0">
                <a:latin typeface="Arial"/>
              </a:rPr>
              <a:t>Freigabe</a:t>
            </a:r>
            <a:r>
              <a:rPr lang="en-US" sz="1200" b="1" dirty="0" smtClean="0">
                <a:latin typeface="Arial"/>
              </a:rPr>
              <a:t> </a:t>
            </a:r>
            <a:r>
              <a:rPr lang="en-US" sz="1200" b="1" dirty="0" err="1" smtClean="0">
                <a:latin typeface="Arial"/>
              </a:rPr>
              <a:t>über</a:t>
            </a:r>
            <a:r>
              <a:rPr lang="en-US" sz="1200" b="1" dirty="0">
                <a:latin typeface="Arial"/>
              </a:rPr>
              <a:t> </a:t>
            </a:r>
            <a:r>
              <a:rPr lang="en-US" sz="1200" b="1" dirty="0" smtClean="0">
                <a:latin typeface="Arial"/>
              </a:rPr>
              <a:t>Steering Committee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Freigabe</a:t>
            </a:r>
            <a:r>
              <a:rPr lang="en-US" sz="1100" dirty="0" smtClean="0"/>
              <a:t> der </a:t>
            </a:r>
            <a:r>
              <a:rPr lang="en-US" sz="1100" dirty="0" err="1" smtClean="0"/>
              <a:t>Produktentwicklung</a:t>
            </a:r>
            <a:r>
              <a:rPr lang="en-US" sz="1100" dirty="0" smtClean="0"/>
              <a:t> und </a:t>
            </a:r>
            <a:r>
              <a:rPr lang="en-US" sz="1100" dirty="0" err="1" smtClean="0"/>
              <a:t>Festlegung</a:t>
            </a:r>
            <a:r>
              <a:rPr lang="en-US" sz="1100" dirty="0" smtClean="0"/>
              <a:t> </a:t>
            </a:r>
            <a:r>
              <a:rPr lang="en-US" sz="1100" dirty="0" err="1" smtClean="0"/>
              <a:t>eines</a:t>
            </a:r>
            <a:r>
              <a:rPr lang="en-US" sz="1100" dirty="0" smtClean="0"/>
              <a:t> </a:t>
            </a:r>
            <a:r>
              <a:rPr lang="en-US" sz="1100" dirty="0" err="1" smtClean="0"/>
              <a:t>Projektleiters</a:t>
            </a:r>
            <a:r>
              <a:rPr lang="en-US" sz="1100" dirty="0" smtClean="0"/>
              <a:t> (</a:t>
            </a:r>
            <a:r>
              <a:rPr lang="en-US" sz="1100" dirty="0"/>
              <a:t>PM</a:t>
            </a:r>
            <a:r>
              <a:rPr lang="en-US" sz="1100" dirty="0" smtClean="0"/>
              <a:t>), </a:t>
            </a:r>
            <a:r>
              <a:rPr lang="en-US" sz="1100" dirty="0" err="1" smtClean="0"/>
              <a:t>Fachleiter</a:t>
            </a:r>
            <a:r>
              <a:rPr lang="en-US" sz="1100" dirty="0"/>
              <a:t> </a:t>
            </a:r>
            <a:r>
              <a:rPr lang="en-US" sz="1100" dirty="0" err="1" smtClean="0"/>
              <a:t>über</a:t>
            </a:r>
            <a:r>
              <a:rPr lang="en-US" sz="1100" dirty="0" smtClean="0"/>
              <a:t> OBS SC </a:t>
            </a:r>
            <a:r>
              <a:rPr lang="en-US" sz="1100" dirty="0" err="1" smtClean="0"/>
              <a:t>oder</a:t>
            </a:r>
            <a:r>
              <a:rPr lang="en-US" sz="1100" dirty="0" smtClean="0"/>
              <a:t> TN Cert</a:t>
            </a:r>
            <a:endParaRPr lang="en-US" sz="1100" dirty="0"/>
          </a:p>
        </p:txBody>
      </p:sp>
      <p:cxnSp>
        <p:nvCxnSpPr>
          <p:cNvPr id="19" name="Gerader Verbinder 18"/>
          <p:cNvCxnSpPr/>
          <p:nvPr/>
        </p:nvCxnSpPr>
        <p:spPr>
          <a:xfrm>
            <a:off x="1291213" y="2137520"/>
            <a:ext cx="0" cy="786925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Gleichschenkliges Dreieck 19"/>
          <p:cNvSpPr/>
          <p:nvPr/>
        </p:nvSpPr>
        <p:spPr>
          <a:xfrm rot="5400000">
            <a:off x="1259671" y="2036529"/>
            <a:ext cx="351179" cy="31378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Christiane Steinkämper│ Innovationsmanagement │ Essen, 17.04.2018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015375" y="1107206"/>
            <a:ext cx="313789" cy="797501"/>
            <a:chOff x="2662813" y="1571512"/>
            <a:chExt cx="313789" cy="797501"/>
          </a:xfrm>
        </p:grpSpPr>
        <p:cxnSp>
          <p:nvCxnSpPr>
            <p:cNvPr id="30" name="Gerader Verbinder 29"/>
            <p:cNvCxnSpPr/>
            <p:nvPr/>
          </p:nvCxnSpPr>
          <p:spPr>
            <a:xfrm>
              <a:off x="2662813" y="1582088"/>
              <a:ext cx="0" cy="78692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Gleichschenkliges Dreieck 30"/>
            <p:cNvSpPr/>
            <p:nvPr/>
          </p:nvSpPr>
          <p:spPr>
            <a:xfrm rot="5400000">
              <a:off x="2644118" y="1590207"/>
              <a:ext cx="351179" cy="31378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2" name="Textfeld 31"/>
          <p:cNvSpPr txBox="1"/>
          <p:nvPr/>
        </p:nvSpPr>
        <p:spPr>
          <a:xfrm>
            <a:off x="4504459" y="1439723"/>
            <a:ext cx="2534063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Innovationsmanagement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Analyse</a:t>
            </a:r>
            <a:r>
              <a:rPr lang="en-US" sz="1100" dirty="0" smtClean="0"/>
              <a:t> /</a:t>
            </a:r>
            <a:r>
              <a:rPr lang="en-US" sz="1100" dirty="0" err="1" smtClean="0"/>
              <a:t>Bewertung</a:t>
            </a:r>
            <a:r>
              <a:rPr lang="en-US" sz="1100" dirty="0" smtClean="0"/>
              <a:t>/ </a:t>
            </a:r>
            <a:r>
              <a:rPr lang="en-US" sz="1100" dirty="0" err="1" smtClean="0"/>
              <a:t>Klassifizierung</a:t>
            </a:r>
            <a:r>
              <a:rPr lang="en-US" sz="1100" dirty="0" smtClean="0"/>
              <a:t> von </a:t>
            </a:r>
            <a:r>
              <a:rPr lang="en-US" sz="1100" dirty="0" err="1" smtClean="0"/>
              <a:t>Anträgen</a:t>
            </a:r>
            <a:r>
              <a:rPr lang="en-US" sz="1100" dirty="0" smtClean="0"/>
              <a:t> in </a:t>
            </a:r>
            <a:r>
              <a:rPr lang="en-US" sz="1100" dirty="0" err="1" smtClean="0"/>
              <a:t>Abstimmung</a:t>
            </a:r>
            <a:r>
              <a:rPr lang="en-US" sz="1100" dirty="0" smtClean="0"/>
              <a:t> </a:t>
            </a:r>
            <a:r>
              <a:rPr lang="en-US" sz="1100" dirty="0" err="1" smtClean="0"/>
              <a:t>mit</a:t>
            </a:r>
            <a:r>
              <a:rPr lang="en-US" sz="1100" dirty="0" smtClean="0"/>
              <a:t> Cluster Manager</a:t>
            </a:r>
            <a:endParaRPr kumimoji="0" lang="de-DE" sz="1100" b="1" i="0" u="none" strike="noStrike" kern="1200" cap="none" spc="0" normalizeH="0" baseline="0" noProof="0" dirty="0" smtClean="0">
              <a:ln>
                <a:noFill/>
              </a:ln>
              <a:solidFill>
                <a:srgbClr val="122C82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3975658" y="2778339"/>
            <a:ext cx="313789" cy="797501"/>
            <a:chOff x="2662813" y="1571512"/>
            <a:chExt cx="313789" cy="797501"/>
          </a:xfrm>
        </p:grpSpPr>
        <p:cxnSp>
          <p:nvCxnSpPr>
            <p:cNvPr id="53" name="Gerader Verbinder 52"/>
            <p:cNvCxnSpPr/>
            <p:nvPr/>
          </p:nvCxnSpPr>
          <p:spPr>
            <a:xfrm>
              <a:off x="2662813" y="1582088"/>
              <a:ext cx="0" cy="78692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Gleichschenkliges Dreieck 53"/>
            <p:cNvSpPr/>
            <p:nvPr/>
          </p:nvSpPr>
          <p:spPr>
            <a:xfrm rot="5400000">
              <a:off x="2644118" y="1590207"/>
              <a:ext cx="351179" cy="31378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4974449" y="4532880"/>
            <a:ext cx="313789" cy="797501"/>
            <a:chOff x="2662813" y="1571512"/>
            <a:chExt cx="313789" cy="797501"/>
          </a:xfrm>
        </p:grpSpPr>
        <p:cxnSp>
          <p:nvCxnSpPr>
            <p:cNvPr id="56" name="Gerader Verbinder 55"/>
            <p:cNvCxnSpPr/>
            <p:nvPr/>
          </p:nvCxnSpPr>
          <p:spPr>
            <a:xfrm>
              <a:off x="2662813" y="1582088"/>
              <a:ext cx="0" cy="78692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Gleichschenkliges Dreieck 56"/>
            <p:cNvSpPr/>
            <p:nvPr/>
          </p:nvSpPr>
          <p:spPr>
            <a:xfrm rot="5400000">
              <a:off x="2644118" y="1590207"/>
              <a:ext cx="351179" cy="31378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Textfeld 57"/>
          <p:cNvSpPr txBox="1"/>
          <p:nvPr/>
        </p:nvSpPr>
        <p:spPr>
          <a:xfrm>
            <a:off x="5025449" y="5449125"/>
            <a:ext cx="185535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Innovationsmanagement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Registration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Kick-off Meeting </a:t>
            </a:r>
            <a:r>
              <a:rPr lang="en-US" sz="1100" dirty="0" err="1" smtClean="0"/>
              <a:t>mit</a:t>
            </a:r>
            <a:r>
              <a:rPr lang="en-US" sz="1100" dirty="0" smtClean="0"/>
              <a:t> </a:t>
            </a:r>
            <a:r>
              <a:rPr lang="en-US" sz="1100" dirty="0" err="1" smtClean="0"/>
              <a:t>Projektleiter</a:t>
            </a:r>
            <a:endParaRPr kumimoji="0" lang="de-DE" sz="1100" b="1" i="0" u="none" strike="noStrike" kern="1200" cap="none" spc="0" normalizeH="0" baseline="0" noProof="0" dirty="0" smtClean="0">
              <a:ln>
                <a:noFill/>
              </a:ln>
              <a:solidFill>
                <a:srgbClr val="122C82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49934" y="2039292"/>
            <a:ext cx="11241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START</a:t>
            </a:r>
          </a:p>
        </p:txBody>
      </p:sp>
      <p:sp>
        <p:nvSpPr>
          <p:cNvPr id="11" name="Gestreifter Pfeil nach rechts 10"/>
          <p:cNvSpPr/>
          <p:nvPr/>
        </p:nvSpPr>
        <p:spPr>
          <a:xfrm>
            <a:off x="7684309" y="5433028"/>
            <a:ext cx="992964" cy="478339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32115" y="5775129"/>
            <a:ext cx="5019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* http</a:t>
            </a:r>
            <a:r>
              <a:rPr lang="de-DE" sz="800" dirty="0"/>
              <a:t>://</a:t>
            </a:r>
            <a:r>
              <a:rPr lang="de-DE" sz="800" dirty="0" smtClean="0"/>
              <a:t>extranet.tuev-nord.de/sites/TNCert_QMS/TNCERT%20QMH%20NEU/Forms/AllItems.aspx?RootFolder</a:t>
            </a:r>
            <a:r>
              <a:rPr lang="de-DE" sz="800" dirty="0"/>
              <a:t>=%2Fsites%2FTNCert%5FQMS%2FTNCERT%20QMH%20NEU%2F130&amp;FolderCTID=0x01200060AE8DC4B3EF3D4EA6A8D34D377673BE&amp;View=%7B344CCA61%2DE925%2D4293%2D8E81%2D4665CCE5CE35%7D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71386"/>
              </p:ext>
            </p:extLst>
          </p:nvPr>
        </p:nvGraphicFramePr>
        <p:xfrm>
          <a:off x="363966" y="49278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4" name="Dokument" showAsIcon="1" r:id="rId4" imgW="914400" imgH="771480" progId="Word.Document.12">
                  <p:embed/>
                </p:oleObj>
              </mc:Choice>
              <mc:Fallback>
                <p:oleObj name="Dok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966" y="49278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502347"/>
              </p:ext>
            </p:extLst>
          </p:nvPr>
        </p:nvGraphicFramePr>
        <p:xfrm>
          <a:off x="1012012" y="490194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5" name="Dokument" showAsIcon="1" r:id="rId6" imgW="914400" imgH="771480" progId="Word.Document.12">
                  <p:embed/>
                </p:oleObj>
              </mc:Choice>
              <mc:Fallback>
                <p:oleObj name="Dokument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2012" y="490194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2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8" y="185285"/>
            <a:ext cx="8209275" cy="684000"/>
          </a:xfrm>
        </p:spPr>
        <p:txBody>
          <a:bodyPr/>
          <a:lstStyle/>
          <a:p>
            <a:r>
              <a:rPr lang="de-DE" dirty="0"/>
              <a:t>6</a:t>
            </a:r>
            <a:r>
              <a:rPr lang="de-DE" dirty="0" smtClean="0"/>
              <a:t>. </a:t>
            </a:r>
            <a:r>
              <a:rPr lang="de-DE" dirty="0" smtClean="0"/>
              <a:t>Roadmap </a:t>
            </a:r>
            <a:r>
              <a:rPr lang="de-DE" dirty="0"/>
              <a:t>- Innovationsmanagement im </a:t>
            </a:r>
            <a:r>
              <a:rPr lang="de-DE" dirty="0" smtClean="0"/>
              <a:t>Detail 2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039C-867F-E04C-A141-D8F6CB4F57B5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122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122C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833377" y="1562606"/>
            <a:ext cx="5973652" cy="3283653"/>
          </a:xfrm>
          <a:custGeom>
            <a:avLst/>
            <a:gdLst>
              <a:gd name="connsiteX0" fmla="*/ 0 w 5973652"/>
              <a:gd name="connsiteY0" fmla="*/ 243045 h 3283653"/>
              <a:gd name="connsiteX1" fmla="*/ 2129742 w 5973652"/>
              <a:gd name="connsiteY1" fmla="*/ 150447 h 3283653"/>
              <a:gd name="connsiteX2" fmla="*/ 2141317 w 5973652"/>
              <a:gd name="connsiteY2" fmla="*/ 2002397 h 3283653"/>
              <a:gd name="connsiteX3" fmla="*/ 4467828 w 5973652"/>
              <a:gd name="connsiteY3" fmla="*/ 1886650 h 3283653"/>
              <a:gd name="connsiteX4" fmla="*/ 5914664 w 5973652"/>
              <a:gd name="connsiteY4" fmla="*/ 3240888 h 3283653"/>
              <a:gd name="connsiteX5" fmla="*/ 5555848 w 5973652"/>
              <a:gd name="connsiteY5" fmla="*/ 2812624 h 328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3652" h="3283653">
                <a:moveTo>
                  <a:pt x="0" y="243045"/>
                </a:moveTo>
                <a:cubicBezTo>
                  <a:pt x="886428" y="50133"/>
                  <a:pt x="1772856" y="-142778"/>
                  <a:pt x="2129742" y="150447"/>
                </a:cubicBezTo>
                <a:cubicBezTo>
                  <a:pt x="2486628" y="443672"/>
                  <a:pt x="1751636" y="1713030"/>
                  <a:pt x="2141317" y="2002397"/>
                </a:cubicBezTo>
                <a:cubicBezTo>
                  <a:pt x="2530998" y="2291764"/>
                  <a:pt x="3838937" y="1680235"/>
                  <a:pt x="4467828" y="1886650"/>
                </a:cubicBezTo>
                <a:cubicBezTo>
                  <a:pt x="5096719" y="2093065"/>
                  <a:pt x="5733327" y="3086559"/>
                  <a:pt x="5914664" y="3240888"/>
                </a:cubicBezTo>
                <a:cubicBezTo>
                  <a:pt x="6096001" y="3395217"/>
                  <a:pt x="5825924" y="3103920"/>
                  <a:pt x="5555848" y="2812624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601884" y="1607676"/>
            <a:ext cx="5486400" cy="2624872"/>
          </a:xfrm>
          <a:custGeom>
            <a:avLst/>
            <a:gdLst>
              <a:gd name="connsiteX0" fmla="*/ 0 w 5486400"/>
              <a:gd name="connsiteY0" fmla="*/ 614663 h 2624872"/>
              <a:gd name="connsiteX1" fmla="*/ 2615878 w 5486400"/>
              <a:gd name="connsiteY1" fmla="*/ 105377 h 2624872"/>
              <a:gd name="connsiteX2" fmla="*/ 2430683 w 5486400"/>
              <a:gd name="connsiteY2" fmla="*/ 2431889 h 2624872"/>
              <a:gd name="connsiteX3" fmla="*/ 5486400 w 5486400"/>
              <a:gd name="connsiteY3" fmla="*/ 2489762 h 2624872"/>
              <a:gd name="connsiteX4" fmla="*/ 5486400 w 5486400"/>
              <a:gd name="connsiteY4" fmla="*/ 2489762 h 262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624872">
                <a:moveTo>
                  <a:pt x="0" y="614663"/>
                </a:moveTo>
                <a:cubicBezTo>
                  <a:pt x="1105382" y="208584"/>
                  <a:pt x="2210764" y="-197494"/>
                  <a:pt x="2615878" y="105377"/>
                </a:cubicBezTo>
                <a:cubicBezTo>
                  <a:pt x="3020992" y="408248"/>
                  <a:pt x="1952263" y="2034492"/>
                  <a:pt x="2430683" y="2431889"/>
                </a:cubicBezTo>
                <a:cubicBezTo>
                  <a:pt x="2909103" y="2829287"/>
                  <a:pt x="5486400" y="2489762"/>
                  <a:pt x="5486400" y="2489762"/>
                </a:cubicBezTo>
                <a:lnTo>
                  <a:pt x="5486400" y="2489762"/>
                </a:ln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ihandform 9"/>
          <p:cNvSpPr/>
          <p:nvPr/>
        </p:nvSpPr>
        <p:spPr>
          <a:xfrm>
            <a:off x="1382506" y="2051028"/>
            <a:ext cx="6380257" cy="3235679"/>
          </a:xfrm>
          <a:custGeom>
            <a:avLst/>
            <a:gdLst>
              <a:gd name="connsiteX0" fmla="*/ 0 w 6562846"/>
              <a:gd name="connsiteY0" fmla="*/ 844575 h 3235679"/>
              <a:gd name="connsiteX1" fmla="*/ 3113590 w 6562846"/>
              <a:gd name="connsiteY1" fmla="*/ 115370 h 3235679"/>
              <a:gd name="connsiteX2" fmla="*/ 2395960 w 6562846"/>
              <a:gd name="connsiteY2" fmla="*/ 2997466 h 3235679"/>
              <a:gd name="connsiteX3" fmla="*/ 6562846 w 6562846"/>
              <a:gd name="connsiteY3" fmla="*/ 3066914 h 3235679"/>
              <a:gd name="connsiteX4" fmla="*/ 6562846 w 6562846"/>
              <a:gd name="connsiteY4" fmla="*/ 3066914 h 3235679"/>
              <a:gd name="connsiteX5" fmla="*/ 6562846 w 6562846"/>
              <a:gd name="connsiteY5" fmla="*/ 3066914 h 323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2846" h="3235679">
                <a:moveTo>
                  <a:pt x="0" y="844575"/>
                </a:moveTo>
                <a:cubicBezTo>
                  <a:pt x="1357131" y="300565"/>
                  <a:pt x="2714263" y="-243445"/>
                  <a:pt x="3113590" y="115370"/>
                </a:cubicBezTo>
                <a:cubicBezTo>
                  <a:pt x="3512917" y="474185"/>
                  <a:pt x="1821084" y="2505542"/>
                  <a:pt x="2395960" y="2997466"/>
                </a:cubicBezTo>
                <a:cubicBezTo>
                  <a:pt x="2970836" y="3489390"/>
                  <a:pt x="6562846" y="3066914"/>
                  <a:pt x="6562846" y="3066914"/>
                </a:cubicBezTo>
                <a:lnTo>
                  <a:pt x="6562846" y="3066914"/>
                </a:lnTo>
                <a:lnTo>
                  <a:pt x="6562846" y="3066914"/>
                </a:lnTo>
              </a:path>
            </a:pathLst>
          </a:custGeom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7" name="Gruppieren 56"/>
          <p:cNvGrpSpPr/>
          <p:nvPr/>
        </p:nvGrpSpPr>
        <p:grpSpPr>
          <a:xfrm>
            <a:off x="1278366" y="2017834"/>
            <a:ext cx="313789" cy="906611"/>
            <a:chOff x="1278366" y="2017834"/>
            <a:chExt cx="313789" cy="906611"/>
          </a:xfrm>
        </p:grpSpPr>
        <p:cxnSp>
          <p:nvCxnSpPr>
            <p:cNvPr id="19" name="Gerader Verbinder 18"/>
            <p:cNvCxnSpPr/>
            <p:nvPr/>
          </p:nvCxnSpPr>
          <p:spPr>
            <a:xfrm>
              <a:off x="1291213" y="2137520"/>
              <a:ext cx="0" cy="7869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Gleichschenkliges Dreieck 19"/>
            <p:cNvSpPr/>
            <p:nvPr/>
          </p:nvSpPr>
          <p:spPr>
            <a:xfrm rot="5400000">
              <a:off x="1259671" y="2036529"/>
              <a:ext cx="351179" cy="3137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Christiane Steinkämper│ Innovationsmanagement │ Essen, 17.04.2018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1196" y="2967029"/>
            <a:ext cx="1728832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100" b="1" dirty="0" smtClean="0">
                <a:latin typeface="Arial"/>
              </a:rPr>
              <a:t>Start der Produktentwicklung</a:t>
            </a:r>
            <a:endParaRPr kumimoji="0" lang="de-DE" sz="1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PM </a:t>
            </a:r>
            <a:r>
              <a:rPr lang="en-US" sz="1100" dirty="0" err="1" smtClean="0"/>
              <a:t>startet</a:t>
            </a:r>
            <a:r>
              <a:rPr lang="en-US" sz="1100" dirty="0" smtClean="0"/>
              <a:t> </a:t>
            </a:r>
            <a:r>
              <a:rPr lang="en-US" sz="1100" dirty="0" err="1" smtClean="0"/>
              <a:t>mit</a:t>
            </a:r>
            <a:r>
              <a:rPr lang="en-US" sz="1100" dirty="0" smtClean="0"/>
              <a:t> der </a:t>
            </a:r>
            <a:r>
              <a:rPr lang="en-US" sz="1100" dirty="0" err="1"/>
              <a:t>P</a:t>
            </a:r>
            <a:r>
              <a:rPr lang="en-US" sz="1100" dirty="0" err="1" smtClean="0"/>
              <a:t>roduktentwicklung</a:t>
            </a:r>
            <a:r>
              <a:rPr lang="en-US" sz="1100" dirty="0" smtClean="0"/>
              <a:t> </a:t>
            </a:r>
            <a:r>
              <a:rPr lang="en-US" sz="1100" dirty="0" err="1" smtClean="0"/>
              <a:t>gemäß</a:t>
            </a:r>
            <a:r>
              <a:rPr lang="en-US" sz="1100" dirty="0" smtClean="0"/>
              <a:t> </a:t>
            </a:r>
            <a:r>
              <a:rPr lang="en-US" sz="1100" dirty="0" err="1" smtClean="0"/>
              <a:t>Laufzettel</a:t>
            </a:r>
            <a:r>
              <a:rPr lang="en-US" altLang="de-DE" sz="11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</p:txBody>
      </p:sp>
      <p:sp>
        <p:nvSpPr>
          <p:cNvPr id="7" name="Rechteck 6"/>
          <p:cNvSpPr/>
          <p:nvPr/>
        </p:nvSpPr>
        <p:spPr>
          <a:xfrm>
            <a:off x="4554858" y="2041968"/>
            <a:ext cx="32937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Akkreditierungsmanagement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Antragsstellung</a:t>
            </a:r>
            <a:r>
              <a:rPr lang="en-US" sz="1100" dirty="0" smtClean="0"/>
              <a:t> </a:t>
            </a:r>
            <a:r>
              <a:rPr lang="en-US" sz="1100" dirty="0" err="1" smtClean="0"/>
              <a:t>Akkreditierung</a:t>
            </a:r>
            <a:r>
              <a:rPr lang="en-US" sz="1100" dirty="0" smtClean="0"/>
              <a:t>, </a:t>
            </a:r>
            <a:r>
              <a:rPr lang="en-US" sz="1100" dirty="0" err="1" smtClean="0"/>
              <a:t>Benennung</a:t>
            </a:r>
            <a:r>
              <a:rPr lang="en-US" sz="1100" dirty="0" smtClean="0"/>
              <a:t> </a:t>
            </a:r>
            <a:r>
              <a:rPr lang="en-US" sz="1100" dirty="0" err="1" smtClean="0"/>
              <a:t>Fachleiter</a:t>
            </a:r>
            <a:r>
              <a:rPr lang="en-US" sz="1100" dirty="0" smtClean="0"/>
              <a:t>, </a:t>
            </a:r>
            <a:r>
              <a:rPr lang="en-US" sz="1100" dirty="0" err="1" smtClean="0"/>
              <a:t>Freigeber</a:t>
            </a:r>
            <a:r>
              <a:rPr lang="en-US" sz="1100" dirty="0" smtClean="0"/>
              <a:t>, </a:t>
            </a:r>
            <a:r>
              <a:rPr lang="en-US" sz="1100" dirty="0" err="1" smtClean="0"/>
              <a:t>Freigabe</a:t>
            </a:r>
            <a:r>
              <a:rPr lang="en-US" sz="1100" dirty="0" smtClean="0"/>
              <a:t> </a:t>
            </a:r>
            <a:r>
              <a:rPr lang="en-US" sz="1100" dirty="0" err="1" smtClean="0"/>
              <a:t>Prüfzeichen</a:t>
            </a:r>
            <a:r>
              <a:rPr lang="en-US" sz="1100" dirty="0" smtClean="0"/>
              <a:t> TN NORD (</a:t>
            </a:r>
            <a:r>
              <a:rPr lang="en-US" sz="1100" dirty="0" err="1" smtClean="0"/>
              <a:t>gemäß</a:t>
            </a:r>
            <a:r>
              <a:rPr lang="en-US" sz="1100" dirty="0" smtClean="0"/>
              <a:t> KL-30) </a:t>
            </a:r>
            <a:endParaRPr lang="en-US" sz="1100" dirty="0"/>
          </a:p>
        </p:txBody>
      </p:sp>
      <p:sp>
        <p:nvSpPr>
          <p:cNvPr id="29" name="Textfeld 28"/>
          <p:cNvSpPr txBox="1"/>
          <p:nvPr/>
        </p:nvSpPr>
        <p:spPr>
          <a:xfrm>
            <a:off x="2276275" y="2533837"/>
            <a:ext cx="1728832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 smtClean="0"/>
              <a:t>QM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Erstellung</a:t>
            </a:r>
            <a:r>
              <a:rPr lang="en-US" sz="1100" dirty="0" smtClean="0"/>
              <a:t> VA / AA, </a:t>
            </a:r>
            <a:r>
              <a:rPr lang="en-US" sz="1100" dirty="0" err="1" smtClean="0"/>
              <a:t>Auditorenqualifikation</a:t>
            </a:r>
            <a:r>
              <a:rPr lang="en-US" sz="1100" dirty="0" smtClean="0"/>
              <a:t>, </a:t>
            </a:r>
            <a:r>
              <a:rPr lang="en-US" sz="1100" dirty="0" err="1" smtClean="0"/>
              <a:t>Kriterien</a:t>
            </a:r>
            <a:r>
              <a:rPr lang="en-US" sz="1100" dirty="0" smtClean="0"/>
              <a:t> </a:t>
            </a:r>
            <a:r>
              <a:rPr lang="en-US" sz="1100" dirty="0" err="1" smtClean="0"/>
              <a:t>zur</a:t>
            </a:r>
            <a:r>
              <a:rPr lang="en-US" sz="1100" dirty="0" smtClean="0"/>
              <a:t> </a:t>
            </a:r>
            <a:r>
              <a:rPr lang="en-US" sz="1100" dirty="0" err="1" smtClean="0"/>
              <a:t>Benennung</a:t>
            </a:r>
            <a:r>
              <a:rPr lang="en-US" sz="1100" dirty="0" smtClean="0"/>
              <a:t> </a:t>
            </a:r>
            <a:r>
              <a:rPr lang="en-US" sz="1100" dirty="0" err="1" smtClean="0"/>
              <a:t>Beiratinformationen</a:t>
            </a:r>
            <a:r>
              <a:rPr lang="en-US" sz="1100" dirty="0" smtClean="0"/>
              <a:t>, interne Audits, </a:t>
            </a:r>
            <a:r>
              <a:rPr lang="en-US" sz="1100" dirty="0" err="1" smtClean="0"/>
              <a:t>Erfas</a:t>
            </a:r>
            <a:r>
              <a:rPr lang="en-US" sz="1100" dirty="0" smtClean="0"/>
              <a:t>, </a:t>
            </a:r>
            <a:r>
              <a:rPr lang="en-US" sz="1100" dirty="0" err="1" smtClean="0"/>
              <a:t>Kalkulation</a:t>
            </a:r>
            <a:r>
              <a:rPr lang="en-US" sz="1100" dirty="0" smtClean="0"/>
              <a:t>, </a:t>
            </a:r>
            <a:r>
              <a:rPr lang="en-US" sz="1100" dirty="0" err="1" smtClean="0"/>
              <a:t>Vorgaben</a:t>
            </a:r>
            <a:r>
              <a:rPr lang="en-US" sz="1100" dirty="0" smtClean="0"/>
              <a:t> Template: QMH–</a:t>
            </a:r>
            <a:r>
              <a:rPr lang="en-US" sz="1100" dirty="0" err="1" smtClean="0"/>
              <a:t>Nr</a:t>
            </a:r>
            <a:r>
              <a:rPr lang="en-US" sz="1100" dirty="0" smtClean="0"/>
              <a:t>.  401/402</a:t>
            </a:r>
            <a:endParaRPr lang="en-US" sz="1100" dirty="0"/>
          </a:p>
        </p:txBody>
      </p:sp>
      <p:sp>
        <p:nvSpPr>
          <p:cNvPr id="54" name="Rechteck 53"/>
          <p:cNvSpPr/>
          <p:nvPr/>
        </p:nvSpPr>
        <p:spPr>
          <a:xfrm>
            <a:off x="4017954" y="3485933"/>
            <a:ext cx="300756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 smtClean="0"/>
              <a:t>Marketing</a:t>
            </a:r>
            <a:br>
              <a:rPr lang="en-US" sz="1200" b="1" dirty="0" smtClean="0"/>
            </a:br>
            <a:r>
              <a:rPr lang="en-US" sz="1100" dirty="0" smtClean="0"/>
              <a:t>Input </a:t>
            </a:r>
            <a:r>
              <a:rPr lang="en-US" sz="1100" dirty="0" err="1" smtClean="0"/>
              <a:t>für</a:t>
            </a:r>
            <a:r>
              <a:rPr lang="en-US" sz="1100" dirty="0" smtClean="0"/>
              <a:t> </a:t>
            </a:r>
            <a:r>
              <a:rPr lang="en-US" sz="1100" dirty="0" err="1" smtClean="0"/>
              <a:t>Marketingmaterial</a:t>
            </a:r>
            <a:r>
              <a:rPr lang="en-US" sz="1100" dirty="0" smtClean="0"/>
              <a:t> </a:t>
            </a:r>
            <a:r>
              <a:rPr lang="en-US" sz="1100" dirty="0"/>
              <a:t>/ </a:t>
            </a:r>
            <a:r>
              <a:rPr lang="en-US" sz="1100" dirty="0" err="1" smtClean="0"/>
              <a:t>Webseite</a:t>
            </a:r>
            <a:r>
              <a:rPr lang="en-US" sz="1100" dirty="0"/>
              <a:t>, </a:t>
            </a:r>
            <a:r>
              <a:rPr lang="en-US" sz="1100" dirty="0" smtClean="0"/>
              <a:t>Input </a:t>
            </a:r>
            <a:r>
              <a:rPr lang="en-US" sz="1100" dirty="0" err="1" smtClean="0"/>
              <a:t>Prüfzeichen</a:t>
            </a:r>
            <a:r>
              <a:rPr lang="en-US" sz="1100" dirty="0" smtClean="0"/>
              <a:t>, </a:t>
            </a:r>
            <a:r>
              <a:rPr lang="en-US" sz="1100" dirty="0" err="1" smtClean="0"/>
              <a:t>Konzept</a:t>
            </a:r>
            <a:r>
              <a:rPr lang="en-US" sz="1100" dirty="0" smtClean="0"/>
              <a:t> </a:t>
            </a:r>
            <a:r>
              <a:rPr lang="en-US" sz="1100" dirty="0" err="1" smtClean="0"/>
              <a:t>zur</a:t>
            </a:r>
            <a:r>
              <a:rPr lang="en-US" sz="1100" dirty="0" smtClean="0"/>
              <a:t> </a:t>
            </a:r>
            <a:r>
              <a:rPr lang="en-US" sz="1100" dirty="0" err="1" smtClean="0"/>
              <a:t>weiteren</a:t>
            </a:r>
            <a:r>
              <a:rPr lang="en-US" sz="1100" dirty="0" smtClean="0"/>
              <a:t> </a:t>
            </a:r>
            <a:r>
              <a:rPr lang="en-US" sz="1100" dirty="0" err="1" smtClean="0"/>
              <a:t>Vermarktung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55" name="Rechteck 54"/>
          <p:cNvSpPr/>
          <p:nvPr/>
        </p:nvSpPr>
        <p:spPr>
          <a:xfrm>
            <a:off x="4632258" y="5441534"/>
            <a:ext cx="302635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/>
              <a:t>Vertrieb</a:t>
            </a:r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Vorstellung</a:t>
            </a:r>
            <a:r>
              <a:rPr lang="en-US" sz="1100" dirty="0" smtClean="0"/>
              <a:t> der </a:t>
            </a:r>
            <a:r>
              <a:rPr lang="en-US" sz="1100" dirty="0" err="1" smtClean="0"/>
              <a:t>Dienstleistung</a:t>
            </a:r>
            <a:r>
              <a:rPr lang="en-US" sz="1100" dirty="0" smtClean="0"/>
              <a:t> </a:t>
            </a:r>
            <a:r>
              <a:rPr lang="en-US" sz="1100" dirty="0" err="1" smtClean="0"/>
              <a:t>Vertrieb</a:t>
            </a:r>
            <a:r>
              <a:rPr lang="en-US" sz="1100" dirty="0" smtClean="0"/>
              <a:t> und </a:t>
            </a:r>
            <a:r>
              <a:rPr lang="en-US" sz="1100" dirty="0" err="1" smtClean="0"/>
              <a:t>Berater</a:t>
            </a:r>
            <a:r>
              <a:rPr lang="en-US" sz="1100" dirty="0" smtClean="0"/>
              <a:t>, </a:t>
            </a:r>
            <a:r>
              <a:rPr lang="en-US" sz="1100" dirty="0" err="1" smtClean="0"/>
              <a:t>Erstellung</a:t>
            </a:r>
            <a:r>
              <a:rPr lang="en-US" sz="1100" dirty="0" smtClean="0"/>
              <a:t> </a:t>
            </a:r>
            <a:r>
              <a:rPr lang="en-US" sz="1100" dirty="0" err="1" smtClean="0"/>
              <a:t>einer</a:t>
            </a:r>
            <a:r>
              <a:rPr lang="en-US" sz="1100" dirty="0" smtClean="0"/>
              <a:t> </a:t>
            </a:r>
            <a:r>
              <a:rPr lang="en-US" sz="1100" dirty="0" err="1" smtClean="0"/>
              <a:t>Vertriebspräsentation</a:t>
            </a:r>
            <a:r>
              <a:rPr lang="en-US" sz="1100" dirty="0" smtClean="0"/>
              <a:t> </a:t>
            </a:r>
            <a:r>
              <a:rPr lang="en-US" sz="1100" dirty="0" err="1" smtClean="0"/>
              <a:t>für</a:t>
            </a:r>
            <a:r>
              <a:rPr lang="en-US" sz="1100" dirty="0"/>
              <a:t> </a:t>
            </a:r>
            <a:r>
              <a:rPr lang="en-US" sz="1100" dirty="0" err="1" smtClean="0"/>
              <a:t>Kunden</a:t>
            </a:r>
            <a:endParaRPr lang="en-US" sz="1100" dirty="0"/>
          </a:p>
        </p:txBody>
      </p:sp>
      <p:sp>
        <p:nvSpPr>
          <p:cNvPr id="56" name="Gleichschenkliges Dreieck 55"/>
          <p:cNvSpPr/>
          <p:nvPr/>
        </p:nvSpPr>
        <p:spPr>
          <a:xfrm rot="5400000">
            <a:off x="6980136" y="1102465"/>
            <a:ext cx="280175" cy="189415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284023" y="1091907"/>
            <a:ext cx="16104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err="1" smtClean="0"/>
              <a:t>To</a:t>
            </a:r>
            <a:r>
              <a:rPr lang="de-DE" sz="1000" dirty="0" smtClean="0"/>
              <a:t> </a:t>
            </a:r>
            <a:r>
              <a:rPr lang="de-DE" sz="1000" dirty="0" err="1" smtClean="0"/>
              <a:t>do‘s</a:t>
            </a:r>
            <a:r>
              <a:rPr lang="de-DE" sz="1000" dirty="0" smtClean="0"/>
              <a:t> Projekt Leiter</a:t>
            </a:r>
          </a:p>
        </p:txBody>
      </p:sp>
      <p:grpSp>
        <p:nvGrpSpPr>
          <p:cNvPr id="58" name="Gruppieren 57"/>
          <p:cNvGrpSpPr/>
          <p:nvPr/>
        </p:nvGrpSpPr>
        <p:grpSpPr>
          <a:xfrm>
            <a:off x="4079705" y="2887441"/>
            <a:ext cx="313789" cy="906611"/>
            <a:chOff x="1278366" y="2017834"/>
            <a:chExt cx="313789" cy="906611"/>
          </a:xfrm>
        </p:grpSpPr>
        <p:cxnSp>
          <p:nvCxnSpPr>
            <p:cNvPr id="59" name="Gerader Verbinder 58"/>
            <p:cNvCxnSpPr/>
            <p:nvPr/>
          </p:nvCxnSpPr>
          <p:spPr>
            <a:xfrm>
              <a:off x="1291213" y="2137520"/>
              <a:ext cx="0" cy="7869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0" name="Gleichschenkliges Dreieck 59"/>
            <p:cNvSpPr/>
            <p:nvPr/>
          </p:nvSpPr>
          <p:spPr>
            <a:xfrm rot="5400000">
              <a:off x="1259671" y="2036529"/>
              <a:ext cx="351179" cy="3137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4" name="Gruppieren 63"/>
          <p:cNvGrpSpPr/>
          <p:nvPr/>
        </p:nvGrpSpPr>
        <p:grpSpPr>
          <a:xfrm>
            <a:off x="4438139" y="1276692"/>
            <a:ext cx="313789" cy="906611"/>
            <a:chOff x="1278366" y="2017834"/>
            <a:chExt cx="313789" cy="906611"/>
          </a:xfrm>
        </p:grpSpPr>
        <p:cxnSp>
          <p:nvCxnSpPr>
            <p:cNvPr id="65" name="Gerader Verbinder 64"/>
            <p:cNvCxnSpPr/>
            <p:nvPr/>
          </p:nvCxnSpPr>
          <p:spPr>
            <a:xfrm>
              <a:off x="1291213" y="2137520"/>
              <a:ext cx="0" cy="7869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6" name="Gleichschenkliges Dreieck 65"/>
            <p:cNvSpPr/>
            <p:nvPr/>
          </p:nvSpPr>
          <p:spPr>
            <a:xfrm rot="5400000">
              <a:off x="1259671" y="2036529"/>
              <a:ext cx="351179" cy="3137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7" name="Gruppieren 66"/>
          <p:cNvGrpSpPr/>
          <p:nvPr/>
        </p:nvGrpSpPr>
        <p:grpSpPr>
          <a:xfrm>
            <a:off x="2696828" y="1435889"/>
            <a:ext cx="313789" cy="906611"/>
            <a:chOff x="1278366" y="2017834"/>
            <a:chExt cx="313789" cy="906611"/>
          </a:xfrm>
        </p:grpSpPr>
        <p:cxnSp>
          <p:nvCxnSpPr>
            <p:cNvPr id="68" name="Gerader Verbinder 67"/>
            <p:cNvCxnSpPr/>
            <p:nvPr/>
          </p:nvCxnSpPr>
          <p:spPr>
            <a:xfrm>
              <a:off x="1291213" y="2137520"/>
              <a:ext cx="0" cy="7869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9" name="Gleichschenkliges Dreieck 68"/>
            <p:cNvSpPr/>
            <p:nvPr/>
          </p:nvSpPr>
          <p:spPr>
            <a:xfrm rot="5400000">
              <a:off x="1259671" y="2036529"/>
              <a:ext cx="351179" cy="3137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0" name="Gruppieren 69"/>
          <p:cNvGrpSpPr/>
          <p:nvPr/>
        </p:nvGrpSpPr>
        <p:grpSpPr>
          <a:xfrm>
            <a:off x="4751928" y="4411262"/>
            <a:ext cx="313789" cy="906611"/>
            <a:chOff x="1278366" y="2017834"/>
            <a:chExt cx="313789" cy="906611"/>
          </a:xfrm>
        </p:grpSpPr>
        <p:cxnSp>
          <p:nvCxnSpPr>
            <p:cNvPr id="71" name="Gerader Verbinder 70"/>
            <p:cNvCxnSpPr/>
            <p:nvPr/>
          </p:nvCxnSpPr>
          <p:spPr>
            <a:xfrm>
              <a:off x="1291213" y="2137520"/>
              <a:ext cx="0" cy="7869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2" name="Gleichschenkliges Dreieck 71"/>
            <p:cNvSpPr/>
            <p:nvPr/>
          </p:nvSpPr>
          <p:spPr>
            <a:xfrm rot="5400000">
              <a:off x="1259671" y="2036529"/>
              <a:ext cx="351179" cy="3137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3" name="Gestreifter Pfeil nach rechts 72"/>
          <p:cNvSpPr/>
          <p:nvPr/>
        </p:nvSpPr>
        <p:spPr>
          <a:xfrm>
            <a:off x="7684309" y="5433028"/>
            <a:ext cx="992964" cy="478339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27379"/>
              </p:ext>
            </p:extLst>
          </p:nvPr>
        </p:nvGraphicFramePr>
        <p:xfrm>
          <a:off x="249619" y="407414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8" name="Dokument" showAsIcon="1" r:id="rId4" imgW="914400" imgH="771480" progId="Word.Document.12">
                  <p:embed/>
                </p:oleObj>
              </mc:Choice>
              <mc:Fallback>
                <p:oleObj name="Dok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619" y="407414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13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  <p:bldP spid="29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998" y="185285"/>
            <a:ext cx="8209275" cy="684000"/>
          </a:xfrm>
        </p:spPr>
        <p:txBody>
          <a:bodyPr/>
          <a:lstStyle/>
          <a:p>
            <a:r>
              <a:rPr lang="de-DE" dirty="0"/>
              <a:t>6</a:t>
            </a:r>
            <a:r>
              <a:rPr lang="de-DE" dirty="0" smtClean="0"/>
              <a:t>. </a:t>
            </a:r>
            <a:r>
              <a:rPr lang="de-DE" dirty="0" smtClean="0"/>
              <a:t>Roadmap </a:t>
            </a:r>
            <a:r>
              <a:rPr lang="de-DE" dirty="0"/>
              <a:t>- Innovationsmanagement im </a:t>
            </a:r>
            <a:r>
              <a:rPr lang="de-DE" dirty="0" smtClean="0"/>
              <a:t>Detail 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039C-867F-E04C-A141-D8F6CB4F57B5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122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122C82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reihandform 5"/>
          <p:cNvSpPr/>
          <p:nvPr/>
        </p:nvSpPr>
        <p:spPr>
          <a:xfrm>
            <a:off x="833377" y="1562606"/>
            <a:ext cx="5973652" cy="3283653"/>
          </a:xfrm>
          <a:custGeom>
            <a:avLst/>
            <a:gdLst>
              <a:gd name="connsiteX0" fmla="*/ 0 w 5973652"/>
              <a:gd name="connsiteY0" fmla="*/ 243045 h 3283653"/>
              <a:gd name="connsiteX1" fmla="*/ 2129742 w 5973652"/>
              <a:gd name="connsiteY1" fmla="*/ 150447 h 3283653"/>
              <a:gd name="connsiteX2" fmla="*/ 2141317 w 5973652"/>
              <a:gd name="connsiteY2" fmla="*/ 2002397 h 3283653"/>
              <a:gd name="connsiteX3" fmla="*/ 4467828 w 5973652"/>
              <a:gd name="connsiteY3" fmla="*/ 1886650 h 3283653"/>
              <a:gd name="connsiteX4" fmla="*/ 5914664 w 5973652"/>
              <a:gd name="connsiteY4" fmla="*/ 3240888 h 3283653"/>
              <a:gd name="connsiteX5" fmla="*/ 5555848 w 5973652"/>
              <a:gd name="connsiteY5" fmla="*/ 2812624 h 3283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73652" h="3283653">
                <a:moveTo>
                  <a:pt x="0" y="243045"/>
                </a:moveTo>
                <a:cubicBezTo>
                  <a:pt x="886428" y="50133"/>
                  <a:pt x="1772856" y="-142778"/>
                  <a:pt x="2129742" y="150447"/>
                </a:cubicBezTo>
                <a:cubicBezTo>
                  <a:pt x="2486628" y="443672"/>
                  <a:pt x="1751636" y="1713030"/>
                  <a:pt x="2141317" y="2002397"/>
                </a:cubicBezTo>
                <a:cubicBezTo>
                  <a:pt x="2530998" y="2291764"/>
                  <a:pt x="3838937" y="1680235"/>
                  <a:pt x="4467828" y="1886650"/>
                </a:cubicBezTo>
                <a:cubicBezTo>
                  <a:pt x="5096719" y="2093065"/>
                  <a:pt x="5733327" y="3086559"/>
                  <a:pt x="5914664" y="3240888"/>
                </a:cubicBezTo>
                <a:cubicBezTo>
                  <a:pt x="6096001" y="3395217"/>
                  <a:pt x="5825924" y="3103920"/>
                  <a:pt x="5555848" y="2812624"/>
                </a:cubicBezTo>
              </a:path>
            </a:pathLst>
          </a:cu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Freihandform 9"/>
          <p:cNvSpPr/>
          <p:nvPr/>
        </p:nvSpPr>
        <p:spPr>
          <a:xfrm>
            <a:off x="1382506" y="2051028"/>
            <a:ext cx="6380257" cy="3235679"/>
          </a:xfrm>
          <a:custGeom>
            <a:avLst/>
            <a:gdLst>
              <a:gd name="connsiteX0" fmla="*/ 0 w 6562846"/>
              <a:gd name="connsiteY0" fmla="*/ 844575 h 3235679"/>
              <a:gd name="connsiteX1" fmla="*/ 3113590 w 6562846"/>
              <a:gd name="connsiteY1" fmla="*/ 115370 h 3235679"/>
              <a:gd name="connsiteX2" fmla="*/ 2395960 w 6562846"/>
              <a:gd name="connsiteY2" fmla="*/ 2997466 h 3235679"/>
              <a:gd name="connsiteX3" fmla="*/ 6562846 w 6562846"/>
              <a:gd name="connsiteY3" fmla="*/ 3066914 h 3235679"/>
              <a:gd name="connsiteX4" fmla="*/ 6562846 w 6562846"/>
              <a:gd name="connsiteY4" fmla="*/ 3066914 h 3235679"/>
              <a:gd name="connsiteX5" fmla="*/ 6562846 w 6562846"/>
              <a:gd name="connsiteY5" fmla="*/ 3066914 h 3235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62846" h="3235679">
                <a:moveTo>
                  <a:pt x="0" y="844575"/>
                </a:moveTo>
                <a:cubicBezTo>
                  <a:pt x="1357131" y="300565"/>
                  <a:pt x="2714263" y="-243445"/>
                  <a:pt x="3113590" y="115370"/>
                </a:cubicBezTo>
                <a:cubicBezTo>
                  <a:pt x="3512917" y="474185"/>
                  <a:pt x="1821084" y="2505542"/>
                  <a:pt x="2395960" y="2997466"/>
                </a:cubicBezTo>
                <a:cubicBezTo>
                  <a:pt x="2970836" y="3489390"/>
                  <a:pt x="6562846" y="3066914"/>
                  <a:pt x="6562846" y="3066914"/>
                </a:cubicBezTo>
                <a:lnTo>
                  <a:pt x="6562846" y="3066914"/>
                </a:lnTo>
                <a:lnTo>
                  <a:pt x="6562846" y="3066914"/>
                </a:lnTo>
              </a:path>
            </a:pathLst>
          </a:custGeom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Christiane Steinkämper│ Innovationsmanagement │ Essen, 17.04.2018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42" name="Gruppieren 41"/>
          <p:cNvGrpSpPr/>
          <p:nvPr/>
        </p:nvGrpSpPr>
        <p:grpSpPr>
          <a:xfrm>
            <a:off x="4149305" y="2467297"/>
            <a:ext cx="313789" cy="797501"/>
            <a:chOff x="2662813" y="1571512"/>
            <a:chExt cx="313789" cy="797501"/>
          </a:xfrm>
        </p:grpSpPr>
        <p:cxnSp>
          <p:nvCxnSpPr>
            <p:cNvPr id="43" name="Gerader Verbinder 42"/>
            <p:cNvCxnSpPr/>
            <p:nvPr/>
          </p:nvCxnSpPr>
          <p:spPr>
            <a:xfrm>
              <a:off x="2662813" y="1582088"/>
              <a:ext cx="0" cy="78692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Gleichschenkliges Dreieck 43"/>
            <p:cNvSpPr/>
            <p:nvPr/>
          </p:nvSpPr>
          <p:spPr>
            <a:xfrm rot="5400000">
              <a:off x="2644118" y="1590207"/>
              <a:ext cx="351179" cy="31378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Rechteck 44"/>
          <p:cNvSpPr/>
          <p:nvPr/>
        </p:nvSpPr>
        <p:spPr>
          <a:xfrm>
            <a:off x="429550" y="2850163"/>
            <a:ext cx="26385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Angebot</a:t>
            </a:r>
            <a:r>
              <a:rPr lang="en-US" sz="1100" dirty="0" smtClean="0"/>
              <a:t>, </a:t>
            </a:r>
            <a:r>
              <a:rPr lang="en-US" sz="1100" dirty="0" err="1" smtClean="0"/>
              <a:t>Leistungsbeschreibung</a:t>
            </a:r>
            <a:r>
              <a:rPr lang="en-US" sz="1100" dirty="0" smtClean="0"/>
              <a:t>, </a:t>
            </a:r>
            <a:r>
              <a:rPr lang="en-US" sz="1100" dirty="0" err="1" smtClean="0"/>
              <a:t>Kalkulation</a:t>
            </a:r>
            <a:r>
              <a:rPr lang="en-US" sz="1100" dirty="0"/>
              <a:t>, </a:t>
            </a:r>
            <a:r>
              <a:rPr lang="en-US" sz="1100" dirty="0" err="1" smtClean="0"/>
              <a:t>Festlegung</a:t>
            </a:r>
            <a:r>
              <a:rPr lang="en-US" sz="1100" dirty="0" smtClean="0"/>
              <a:t> </a:t>
            </a:r>
            <a:r>
              <a:rPr lang="en-US" sz="1100" dirty="0" err="1" smtClean="0"/>
              <a:t>Geltungsbereich</a:t>
            </a:r>
            <a:r>
              <a:rPr lang="en-US" sz="1100" dirty="0" smtClean="0"/>
              <a:t> Scopes </a:t>
            </a:r>
            <a:r>
              <a:rPr lang="en-US" sz="1100" dirty="0"/>
              <a:t>(SAP)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Abstimmung Auditoren Qualifikation</a:t>
            </a:r>
            <a:r>
              <a:rPr lang="de-DE" sz="1100" dirty="0"/>
              <a:t>, </a:t>
            </a:r>
            <a:r>
              <a:rPr lang="de-DE" sz="1100" dirty="0" smtClean="0"/>
              <a:t>Berufungskriterien, </a:t>
            </a:r>
            <a:r>
              <a:rPr lang="de-DE" sz="1100" dirty="0"/>
              <a:t>Scopes (SAP)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00" dirty="0" smtClean="0"/>
              <a:t>Zertifikatsvorlage inkl. Freigeber (SAP</a:t>
            </a:r>
            <a:r>
              <a:rPr lang="de-DE" sz="1100" dirty="0"/>
              <a:t>)</a:t>
            </a:r>
          </a:p>
        </p:txBody>
      </p:sp>
      <p:sp>
        <p:nvSpPr>
          <p:cNvPr id="49" name="Rechteck 48"/>
          <p:cNvSpPr/>
          <p:nvPr/>
        </p:nvSpPr>
        <p:spPr>
          <a:xfrm>
            <a:off x="3899661" y="1407873"/>
            <a:ext cx="171171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Piloting</a:t>
            </a:r>
            <a:r>
              <a:rPr lang="en-US" sz="1200" b="1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Test </a:t>
            </a:r>
            <a:r>
              <a:rPr lang="en-US" sz="1100" dirty="0" err="1" smtClean="0"/>
              <a:t>mit</a:t>
            </a:r>
            <a:r>
              <a:rPr lang="en-US" sz="1100" dirty="0" smtClean="0"/>
              <a:t> </a:t>
            </a:r>
            <a:r>
              <a:rPr lang="en-US" sz="1100" dirty="0" err="1" smtClean="0"/>
              <a:t>Pilotkunden</a:t>
            </a:r>
            <a:endParaRPr lang="en-US" sz="1100" dirty="0"/>
          </a:p>
        </p:txBody>
      </p:sp>
      <p:sp>
        <p:nvSpPr>
          <p:cNvPr id="50" name="Rechteck 49"/>
          <p:cNvSpPr/>
          <p:nvPr/>
        </p:nvSpPr>
        <p:spPr>
          <a:xfrm>
            <a:off x="4332449" y="2943414"/>
            <a:ext cx="24745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 smtClean="0"/>
              <a:t>Finale Abschlusspräsentation</a:t>
            </a:r>
            <a:endParaRPr lang="de-DE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In </a:t>
            </a:r>
            <a:r>
              <a:rPr lang="en-US" sz="1100" dirty="0" err="1" smtClean="0"/>
              <a:t>Abstimmung</a:t>
            </a:r>
            <a:r>
              <a:rPr lang="en-US" sz="1100" dirty="0" smtClean="0"/>
              <a:t> </a:t>
            </a:r>
            <a:r>
              <a:rPr lang="en-US" sz="1100" dirty="0" err="1" smtClean="0"/>
              <a:t>mit</a:t>
            </a:r>
            <a:r>
              <a:rPr lang="en-US" sz="1100" dirty="0" smtClean="0"/>
              <a:t> </a:t>
            </a:r>
            <a:r>
              <a:rPr lang="en-US" sz="1100" dirty="0" err="1" smtClean="0"/>
              <a:t>Innovationsmanagement</a:t>
            </a:r>
            <a:r>
              <a:rPr lang="en-US" sz="1100" dirty="0" smtClean="0"/>
              <a:t>: </a:t>
            </a:r>
            <a:r>
              <a:rPr lang="en-US" sz="1100" dirty="0" err="1" smtClean="0"/>
              <a:t>Erstellung</a:t>
            </a:r>
            <a:r>
              <a:rPr lang="en-US" sz="1100" dirty="0" smtClean="0"/>
              <a:t> </a:t>
            </a:r>
            <a:r>
              <a:rPr lang="en-US" sz="1100" dirty="0" err="1" smtClean="0"/>
              <a:t>einer</a:t>
            </a:r>
            <a:r>
              <a:rPr lang="en-US" sz="1100" dirty="0" smtClean="0"/>
              <a:t> </a:t>
            </a:r>
            <a:r>
              <a:rPr lang="en-US" sz="1100" dirty="0" err="1" smtClean="0"/>
              <a:t>Abschlusspräsentation</a:t>
            </a:r>
            <a:r>
              <a:rPr lang="en-US" sz="1100" dirty="0" smtClean="0"/>
              <a:t> </a:t>
            </a:r>
            <a:r>
              <a:rPr lang="en-US" sz="1100" dirty="0" err="1" smtClean="0"/>
              <a:t>für</a:t>
            </a:r>
            <a:r>
              <a:rPr lang="en-US" sz="1100" dirty="0" smtClean="0"/>
              <a:t> die finale </a:t>
            </a:r>
            <a:r>
              <a:rPr lang="en-US" sz="1100" dirty="0" err="1" smtClean="0"/>
              <a:t>Freigabe</a:t>
            </a:r>
            <a:r>
              <a:rPr lang="en-US" sz="1100" dirty="0" smtClean="0"/>
              <a:t> </a:t>
            </a:r>
            <a:r>
              <a:rPr lang="en-US" sz="1100" dirty="0" err="1" smtClean="0"/>
              <a:t>durch</a:t>
            </a:r>
            <a:r>
              <a:rPr lang="en-US" sz="1100" dirty="0" smtClean="0"/>
              <a:t> das  Steering Committee </a:t>
            </a:r>
          </a:p>
        </p:txBody>
      </p:sp>
      <p:sp>
        <p:nvSpPr>
          <p:cNvPr id="54" name="Rechteck 53"/>
          <p:cNvSpPr/>
          <p:nvPr/>
        </p:nvSpPr>
        <p:spPr>
          <a:xfrm>
            <a:off x="7423022" y="5286707"/>
            <a:ext cx="16164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accent1"/>
                </a:solidFill>
              </a:rPr>
              <a:t>END OF </a:t>
            </a:r>
            <a:r>
              <a:rPr lang="de-DE" sz="1200" b="1" dirty="0" smtClean="0">
                <a:solidFill>
                  <a:schemeClr val="accent1"/>
                </a:solidFill>
              </a:rPr>
              <a:t>DEVELOPMENT !!!</a:t>
            </a:r>
            <a:endParaRPr lang="de-DE" sz="1200" b="1" dirty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grpSp>
        <p:nvGrpSpPr>
          <p:cNvPr id="55" name="Gruppieren 54"/>
          <p:cNvGrpSpPr/>
          <p:nvPr/>
        </p:nvGrpSpPr>
        <p:grpSpPr>
          <a:xfrm>
            <a:off x="4953966" y="4378966"/>
            <a:ext cx="313789" cy="797501"/>
            <a:chOff x="2662813" y="1571512"/>
            <a:chExt cx="313789" cy="797501"/>
          </a:xfrm>
        </p:grpSpPr>
        <p:cxnSp>
          <p:nvCxnSpPr>
            <p:cNvPr id="56" name="Gerader Verbinder 55"/>
            <p:cNvCxnSpPr/>
            <p:nvPr/>
          </p:nvCxnSpPr>
          <p:spPr>
            <a:xfrm>
              <a:off x="2662813" y="1582088"/>
              <a:ext cx="0" cy="78692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Gleichschenkliges Dreieck 56"/>
            <p:cNvSpPr/>
            <p:nvPr/>
          </p:nvSpPr>
          <p:spPr>
            <a:xfrm rot="5400000">
              <a:off x="2644118" y="1590207"/>
              <a:ext cx="351179" cy="31378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8" name="Rechteck 57"/>
          <p:cNvSpPr/>
          <p:nvPr/>
        </p:nvSpPr>
        <p:spPr>
          <a:xfrm>
            <a:off x="4804269" y="5341654"/>
            <a:ext cx="20027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 err="1" smtClean="0"/>
              <a:t>Steering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Committee</a:t>
            </a:r>
            <a:endParaRPr lang="de-DE" sz="11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Freigabe</a:t>
            </a:r>
            <a:r>
              <a:rPr lang="en-US" sz="1100" dirty="0" smtClean="0"/>
              <a:t> der </a:t>
            </a:r>
            <a:r>
              <a:rPr lang="en-US" sz="1100" dirty="0" err="1" smtClean="0"/>
              <a:t>neuen</a:t>
            </a:r>
            <a:r>
              <a:rPr lang="en-US" sz="1100" dirty="0" smtClean="0"/>
              <a:t> </a:t>
            </a:r>
            <a:r>
              <a:rPr lang="en-US" sz="1100" dirty="0" err="1" smtClean="0"/>
              <a:t>Dienstleistung</a:t>
            </a: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Roll-out </a:t>
            </a:r>
            <a:r>
              <a:rPr lang="en-US" sz="1100" dirty="0" err="1" smtClean="0"/>
              <a:t>durch</a:t>
            </a:r>
            <a:r>
              <a:rPr lang="en-US" sz="1100" dirty="0" smtClean="0"/>
              <a:t> operative Einheit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grpSp>
        <p:nvGrpSpPr>
          <p:cNvPr id="59" name="Gruppieren 58"/>
          <p:cNvGrpSpPr/>
          <p:nvPr/>
        </p:nvGrpSpPr>
        <p:grpSpPr>
          <a:xfrm>
            <a:off x="7672051" y="4296814"/>
            <a:ext cx="313789" cy="797501"/>
            <a:chOff x="2662813" y="1571512"/>
            <a:chExt cx="313789" cy="797501"/>
          </a:xfrm>
        </p:grpSpPr>
        <p:cxnSp>
          <p:nvCxnSpPr>
            <p:cNvPr id="60" name="Gerader Verbinder 59"/>
            <p:cNvCxnSpPr/>
            <p:nvPr/>
          </p:nvCxnSpPr>
          <p:spPr>
            <a:xfrm>
              <a:off x="2662813" y="1582088"/>
              <a:ext cx="0" cy="786925"/>
            </a:xfrm>
            <a:prstGeom prst="line">
              <a:avLst/>
            </a:prstGeom>
            <a:ln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Gleichschenkliges Dreieck 60"/>
            <p:cNvSpPr/>
            <p:nvPr/>
          </p:nvSpPr>
          <p:spPr>
            <a:xfrm rot="5400000">
              <a:off x="2644118" y="1590207"/>
              <a:ext cx="351179" cy="31378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3973641" y="2445227"/>
            <a:ext cx="313789" cy="906611"/>
            <a:chOff x="1278366" y="2017834"/>
            <a:chExt cx="313789" cy="906611"/>
          </a:xfrm>
        </p:grpSpPr>
        <p:cxnSp>
          <p:nvCxnSpPr>
            <p:cNvPr id="67" name="Gerader Verbinder 66"/>
            <p:cNvCxnSpPr/>
            <p:nvPr/>
          </p:nvCxnSpPr>
          <p:spPr>
            <a:xfrm>
              <a:off x="1291213" y="2137520"/>
              <a:ext cx="0" cy="7869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8" name="Gleichschenkliges Dreieck 67"/>
            <p:cNvSpPr/>
            <p:nvPr/>
          </p:nvSpPr>
          <p:spPr>
            <a:xfrm rot="5400000">
              <a:off x="1259671" y="2036529"/>
              <a:ext cx="351179" cy="3137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1382506" y="1966204"/>
            <a:ext cx="313789" cy="906611"/>
            <a:chOff x="1278366" y="2017834"/>
            <a:chExt cx="313789" cy="906611"/>
          </a:xfrm>
        </p:grpSpPr>
        <p:cxnSp>
          <p:nvCxnSpPr>
            <p:cNvPr id="70" name="Gerader Verbinder 69"/>
            <p:cNvCxnSpPr/>
            <p:nvPr/>
          </p:nvCxnSpPr>
          <p:spPr>
            <a:xfrm>
              <a:off x="1291213" y="2137520"/>
              <a:ext cx="0" cy="7869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1" name="Gleichschenkliges Dreieck 70"/>
            <p:cNvSpPr/>
            <p:nvPr/>
          </p:nvSpPr>
          <p:spPr>
            <a:xfrm rot="5400000">
              <a:off x="1259671" y="2036529"/>
              <a:ext cx="351179" cy="3137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3699497" y="1167228"/>
            <a:ext cx="313789" cy="906611"/>
            <a:chOff x="1278366" y="2017834"/>
            <a:chExt cx="313789" cy="906611"/>
          </a:xfrm>
        </p:grpSpPr>
        <p:cxnSp>
          <p:nvCxnSpPr>
            <p:cNvPr id="73" name="Gerader Verbinder 72"/>
            <p:cNvCxnSpPr/>
            <p:nvPr/>
          </p:nvCxnSpPr>
          <p:spPr>
            <a:xfrm>
              <a:off x="1291213" y="2137520"/>
              <a:ext cx="0" cy="786925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4" name="Gleichschenkliges Dreieck 73"/>
            <p:cNvSpPr/>
            <p:nvPr/>
          </p:nvSpPr>
          <p:spPr>
            <a:xfrm rot="5400000">
              <a:off x="1259671" y="2036529"/>
              <a:ext cx="351179" cy="313789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8" name="Gleichschenkliges Dreieck 77"/>
          <p:cNvSpPr/>
          <p:nvPr/>
        </p:nvSpPr>
        <p:spPr>
          <a:xfrm rot="5400000">
            <a:off x="7053375" y="1075402"/>
            <a:ext cx="242588" cy="218708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Textfeld 78"/>
          <p:cNvSpPr txBox="1"/>
          <p:nvPr/>
        </p:nvSpPr>
        <p:spPr>
          <a:xfrm>
            <a:off x="7284023" y="1091907"/>
            <a:ext cx="161044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000" dirty="0" err="1" smtClean="0"/>
              <a:t>To</a:t>
            </a:r>
            <a:r>
              <a:rPr lang="de-DE" sz="1000" dirty="0" smtClean="0"/>
              <a:t> </a:t>
            </a:r>
            <a:r>
              <a:rPr lang="de-DE" sz="1000" dirty="0" err="1" smtClean="0"/>
              <a:t>do‘s</a:t>
            </a:r>
            <a:r>
              <a:rPr lang="de-DE" sz="1000" dirty="0"/>
              <a:t>:</a:t>
            </a:r>
            <a:r>
              <a:rPr lang="de-DE" sz="1000" dirty="0" smtClean="0"/>
              <a:t> Projektleiter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25841" y="5371531"/>
            <a:ext cx="33738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00" b="1" u="sng" dirty="0" smtClean="0">
                <a:solidFill>
                  <a:srgbClr val="FF0000"/>
                </a:solidFill>
              </a:rPr>
              <a:t>Bitte beachten: </a:t>
            </a:r>
            <a:r>
              <a:rPr lang="en-US" sz="1400" b="1" dirty="0" err="1" smtClean="0">
                <a:solidFill>
                  <a:srgbClr val="FF0000"/>
                </a:solidFill>
              </a:rPr>
              <a:t>Weitere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Angebote</a:t>
            </a:r>
            <a:r>
              <a:rPr lang="en-US" sz="1400" b="1" dirty="0" smtClean="0">
                <a:solidFill>
                  <a:srgbClr val="FF0000"/>
                </a:solidFill>
              </a:rPr>
              <a:t> und </a:t>
            </a:r>
            <a:r>
              <a:rPr lang="en-US" sz="1400" b="1" dirty="0" err="1" smtClean="0">
                <a:solidFill>
                  <a:srgbClr val="FF0000"/>
                </a:solidFill>
              </a:rPr>
              <a:t>Zertifikate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können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erst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nach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Freigabe</a:t>
            </a:r>
            <a:r>
              <a:rPr lang="en-US" sz="1400" b="1" dirty="0" smtClean="0">
                <a:solidFill>
                  <a:srgbClr val="FF0000"/>
                </a:solidFill>
              </a:rPr>
              <a:t> der </a:t>
            </a:r>
            <a:r>
              <a:rPr lang="en-US" sz="1400" b="1" dirty="0" err="1" smtClean="0">
                <a:solidFill>
                  <a:srgbClr val="FF0000"/>
                </a:solidFill>
              </a:rPr>
              <a:t>Dienstleistung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durch</a:t>
            </a:r>
            <a:r>
              <a:rPr lang="en-US" sz="1400" b="1" dirty="0" smtClean="0">
                <a:solidFill>
                  <a:srgbClr val="FF0000"/>
                </a:solidFill>
              </a:rPr>
              <a:t> die </a:t>
            </a:r>
            <a:r>
              <a:rPr lang="en-US" sz="1400" b="1" dirty="0" err="1" smtClean="0">
                <a:solidFill>
                  <a:srgbClr val="FF0000"/>
                </a:solidFill>
              </a:rPr>
              <a:t>Geschäftsführung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ausgestellt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werden</a:t>
            </a:r>
            <a:r>
              <a:rPr lang="en-US" sz="1400" b="1" dirty="0" smtClean="0">
                <a:solidFill>
                  <a:srgbClr val="FF0000"/>
                </a:solidFill>
              </a:rPr>
              <a:t>!!</a:t>
            </a:r>
            <a:r>
              <a:rPr lang="de-DE" sz="1400" b="1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039627"/>
              </p:ext>
            </p:extLst>
          </p:nvPr>
        </p:nvGraphicFramePr>
        <p:xfrm>
          <a:off x="6407228" y="307866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Dokument" showAsIcon="1" r:id="rId4" imgW="914400" imgH="771480" progId="Word.Document.12">
                  <p:embed/>
                </p:oleObj>
              </mc:Choice>
              <mc:Fallback>
                <p:oleObj name="Dok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7228" y="307866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13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9" grpId="0"/>
      <p:bldP spid="50" grpId="0"/>
      <p:bldP spid="54" grpId="0"/>
      <p:bldP spid="58" grpId="0"/>
    </p:bldLst>
  </p:timing>
</p:sld>
</file>

<file path=ppt/theme/theme1.xml><?xml version="1.0" encoding="utf-8"?>
<a:theme xmlns:a="http://schemas.openxmlformats.org/drawingml/2006/main" name="© TÜV NORD GROUP">
  <a:themeElements>
    <a:clrScheme name="TÜV Nord">
      <a:dk1>
        <a:srgbClr val="000000"/>
      </a:dk1>
      <a:lt1>
        <a:srgbClr val="FFFFFF"/>
      </a:lt1>
      <a:dk2>
        <a:srgbClr val="122C82"/>
      </a:dk2>
      <a:lt2>
        <a:srgbClr val="70706F"/>
      </a:lt2>
      <a:accent1>
        <a:srgbClr val="122C82"/>
      </a:accent1>
      <a:accent2>
        <a:srgbClr val="148ADC"/>
      </a:accent2>
      <a:accent3>
        <a:srgbClr val="FBBC41"/>
      </a:accent3>
      <a:accent4>
        <a:srgbClr val="E8EAEB"/>
      </a:accent4>
      <a:accent5>
        <a:srgbClr val="70706F"/>
      </a:accent5>
      <a:accent6>
        <a:srgbClr val="ACACAC"/>
      </a:accent6>
      <a:hlink>
        <a:srgbClr val="148ADC"/>
      </a:hlink>
      <a:folHlink>
        <a:srgbClr val="122C82"/>
      </a:folHlink>
    </a:clrScheme>
    <a:fontScheme name="BA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0310_Betriebsversammlung TNC Hannover_20170320_rev1.potx" id="{B7F2D3D8-C1AF-4367-A159-08D1D92F5251}" vid="{D8ED9E33-77BC-4023-A25D-83B3D5D9A9D7}"/>
    </a:ext>
  </a:extLst>
</a:theme>
</file>

<file path=ppt/theme/theme2.xml><?xml version="1.0" encoding="utf-8"?>
<a:theme xmlns:a="http://schemas.openxmlformats.org/drawingml/2006/main" name="1_© TÜV NORD GROUP">
  <a:themeElements>
    <a:clrScheme name="TÜV Nord">
      <a:dk1>
        <a:srgbClr val="000000"/>
      </a:dk1>
      <a:lt1>
        <a:srgbClr val="FFFFFF"/>
      </a:lt1>
      <a:dk2>
        <a:srgbClr val="122C82"/>
      </a:dk2>
      <a:lt2>
        <a:srgbClr val="70706F"/>
      </a:lt2>
      <a:accent1>
        <a:srgbClr val="122C82"/>
      </a:accent1>
      <a:accent2>
        <a:srgbClr val="148ADC"/>
      </a:accent2>
      <a:accent3>
        <a:srgbClr val="FBBC41"/>
      </a:accent3>
      <a:accent4>
        <a:srgbClr val="E8EAEB"/>
      </a:accent4>
      <a:accent5>
        <a:srgbClr val="70706F"/>
      </a:accent5>
      <a:accent6>
        <a:srgbClr val="ACACAC"/>
      </a:accent6>
      <a:hlink>
        <a:srgbClr val="148ADC"/>
      </a:hlink>
      <a:folHlink>
        <a:srgbClr val="122C82"/>
      </a:folHlink>
    </a:clrScheme>
    <a:fontScheme name="BA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0310_Betriebsversammlung TNC Hannover_20170320_rev1.potx" id="{B7F2D3D8-C1AF-4367-A159-08D1D92F5251}" vid="{D8ED9E33-77BC-4023-A25D-83B3D5D9A9D7}"/>
    </a:ext>
  </a:extLst>
</a:theme>
</file>

<file path=ppt/theme/theme3.xml><?xml version="1.0" encoding="utf-8"?>
<a:theme xmlns:a="http://schemas.openxmlformats.org/drawingml/2006/main" name="2_© TÜV NORD GROUP">
  <a:themeElements>
    <a:clrScheme name="TÜV Nord">
      <a:dk1>
        <a:srgbClr val="000000"/>
      </a:dk1>
      <a:lt1>
        <a:srgbClr val="FFFFFF"/>
      </a:lt1>
      <a:dk2>
        <a:srgbClr val="122C82"/>
      </a:dk2>
      <a:lt2>
        <a:srgbClr val="70706F"/>
      </a:lt2>
      <a:accent1>
        <a:srgbClr val="122C82"/>
      </a:accent1>
      <a:accent2>
        <a:srgbClr val="148ADC"/>
      </a:accent2>
      <a:accent3>
        <a:srgbClr val="FBBC41"/>
      </a:accent3>
      <a:accent4>
        <a:srgbClr val="E8EAEB"/>
      </a:accent4>
      <a:accent5>
        <a:srgbClr val="70706F"/>
      </a:accent5>
      <a:accent6>
        <a:srgbClr val="ACACAC"/>
      </a:accent6>
      <a:hlink>
        <a:srgbClr val="148ADC"/>
      </a:hlink>
      <a:folHlink>
        <a:srgbClr val="122C82"/>
      </a:folHlink>
    </a:clrScheme>
    <a:fontScheme name="BA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0310_Betriebsversammlung TNC Hannover_20170320_rev1.potx" id="{B7F2D3D8-C1AF-4367-A159-08D1D92F5251}" vid="{D8ED9E33-77BC-4023-A25D-83B3D5D9A9D7}"/>
    </a:ext>
  </a:extLst>
</a:theme>
</file>

<file path=ppt/theme/theme4.xml><?xml version="1.0" encoding="utf-8"?>
<a:theme xmlns:a="http://schemas.openxmlformats.org/drawingml/2006/main" name="3_© TÜV NORD GROUP">
  <a:themeElements>
    <a:clrScheme name="TÜV Nord">
      <a:dk1>
        <a:srgbClr val="000000"/>
      </a:dk1>
      <a:lt1>
        <a:srgbClr val="FFFFFF"/>
      </a:lt1>
      <a:dk2>
        <a:srgbClr val="122C82"/>
      </a:dk2>
      <a:lt2>
        <a:srgbClr val="70706F"/>
      </a:lt2>
      <a:accent1>
        <a:srgbClr val="122C82"/>
      </a:accent1>
      <a:accent2>
        <a:srgbClr val="148ADC"/>
      </a:accent2>
      <a:accent3>
        <a:srgbClr val="FBBC41"/>
      </a:accent3>
      <a:accent4>
        <a:srgbClr val="E8EAEB"/>
      </a:accent4>
      <a:accent5>
        <a:srgbClr val="70706F"/>
      </a:accent5>
      <a:accent6>
        <a:srgbClr val="ACACAC"/>
      </a:accent6>
      <a:hlink>
        <a:srgbClr val="148ADC"/>
      </a:hlink>
      <a:folHlink>
        <a:srgbClr val="122C82"/>
      </a:folHlink>
    </a:clrScheme>
    <a:fontScheme name="BA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0310_Betriebsversammlung TNC Hannover_20170320_rev1.potx" id="{B7F2D3D8-C1AF-4367-A159-08D1D92F5251}" vid="{D8ED9E33-77BC-4023-A25D-83B3D5D9A9D7}"/>
    </a:ext>
  </a:extLst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F2EFE862496D4995803B3E5E021E10" ma:contentTypeVersion="1" ma:contentTypeDescription="Ein neues Dokument erstellen." ma:contentTypeScope="" ma:versionID="ca18d8b6b59106b31cd45f6a2aae074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cc17df15c66a81ee376db90732ad1c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22A857-2B43-4B37-8F65-5771FA4F25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78AF097-2765-4FC8-A84E-904A3BCF031D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7FDEE5D-49D3-400E-A48A-6C1076F61C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20170310_Betriebsversammlung TNC Hannover_20170320_rev1</Template>
  <TotalTime>0</TotalTime>
  <Words>871</Words>
  <Application>Microsoft Office PowerPoint</Application>
  <PresentationFormat>Bildschirmpräsentation (4:3)</PresentationFormat>
  <Paragraphs>286</Paragraphs>
  <Slides>16</Slides>
  <Notes>14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4</vt:i4>
      </vt:variant>
      <vt:variant>
        <vt:lpstr>Folientitel</vt:lpstr>
      </vt:variant>
      <vt:variant>
        <vt:i4>16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© TÜV NORD GROUP</vt:lpstr>
      <vt:lpstr>1_© TÜV NORD GROUP</vt:lpstr>
      <vt:lpstr>2_© TÜV NORD GROUP</vt:lpstr>
      <vt:lpstr>3_© TÜV NORD GROUP</vt:lpstr>
      <vt:lpstr>Dokument</vt:lpstr>
      <vt:lpstr>Arbeitsblatt</vt:lpstr>
      <vt:lpstr>Acrobat Document</vt:lpstr>
      <vt:lpstr>Document</vt:lpstr>
      <vt:lpstr> Innovationmanagement, TÜV NORD CERT GmbH</vt:lpstr>
      <vt:lpstr>AGENDA</vt:lpstr>
      <vt:lpstr>1. historie</vt:lpstr>
      <vt:lpstr>3. QMH TN Cert Verfahrensanweisung:  CERT-130-VA-017</vt:lpstr>
      <vt:lpstr>4. Überblick Antragsarten</vt:lpstr>
      <vt:lpstr>5. Allgemeine übersicht innovationsProzess</vt:lpstr>
      <vt:lpstr>6. Roadmap - Innovationsmanagement im Detail 1</vt:lpstr>
      <vt:lpstr>6. Roadmap - Innovationsmanagement im Detail 2</vt:lpstr>
      <vt:lpstr>6. Roadmap - Innovationsmanagement im Detail 3</vt:lpstr>
      <vt:lpstr>7. Kick-off meeting INNovation management Introduction and registration of the new project - Starter Kit</vt:lpstr>
      <vt:lpstr>8. Übersicht* projekte 2017/2018 - 1</vt:lpstr>
      <vt:lpstr>8. Übersicht* projekte 2017/2018 - 2</vt:lpstr>
      <vt:lpstr>8. Übersicht* projekte 2017/2018 - 3</vt:lpstr>
      <vt:lpstr>7. Übersicht* Innovationsprojekte 2017/2018 - 4</vt:lpstr>
      <vt:lpstr> Ansprechpartner</vt:lpstr>
      <vt:lpstr>Vielen dank </vt:lpstr>
    </vt:vector>
  </TitlesOfParts>
  <Company>TÜV NORD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Betriebsversammlung  TÜV NORD CERT GmbH</dc:title>
  <dc:creator>Zamljen, Kim-Julia</dc:creator>
  <cp:lastModifiedBy>Steinkämper, Christiane</cp:lastModifiedBy>
  <cp:revision>1271</cp:revision>
  <cp:lastPrinted>2017-11-27T08:54:06Z</cp:lastPrinted>
  <dcterms:created xsi:type="dcterms:W3CDTF">2017-03-14T15:00:16Z</dcterms:created>
  <dcterms:modified xsi:type="dcterms:W3CDTF">2018-04-17T09:10:59Z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0x0101003AF2EFE862496D4995803B3E5E021E10</vt:lpwstr>
  </property>
</Properties>
</file>